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7"/>
  </p:notesMasterIdLst>
  <p:sldIdLst>
    <p:sldId id="260" r:id="rId2"/>
    <p:sldId id="271" r:id="rId3"/>
    <p:sldId id="256" r:id="rId4"/>
    <p:sldId id="276" r:id="rId5"/>
    <p:sldId id="275" r:id="rId6"/>
    <p:sldId id="277" r:id="rId7"/>
    <p:sldId id="278" r:id="rId8"/>
    <p:sldId id="279" r:id="rId9"/>
    <p:sldId id="280" r:id="rId10"/>
    <p:sldId id="281" r:id="rId11"/>
    <p:sldId id="283" r:id="rId12"/>
    <p:sldId id="284" r:id="rId13"/>
    <p:sldId id="285" r:id="rId14"/>
    <p:sldId id="293" r:id="rId15"/>
    <p:sldId id="322" r:id="rId16"/>
    <p:sldId id="286" r:id="rId17"/>
    <p:sldId id="294" r:id="rId18"/>
    <p:sldId id="296" r:id="rId19"/>
    <p:sldId id="298" r:id="rId20"/>
    <p:sldId id="299" r:id="rId21"/>
    <p:sldId id="300" r:id="rId22"/>
    <p:sldId id="301" r:id="rId23"/>
    <p:sldId id="310" r:id="rId24"/>
    <p:sldId id="302" r:id="rId25"/>
    <p:sldId id="304" r:id="rId26"/>
    <p:sldId id="312" r:id="rId27"/>
    <p:sldId id="306" r:id="rId28"/>
    <p:sldId id="305" r:id="rId29"/>
    <p:sldId id="307" r:id="rId30"/>
    <p:sldId id="309" r:id="rId31"/>
    <p:sldId id="311" r:id="rId32"/>
    <p:sldId id="323" r:id="rId33"/>
    <p:sldId id="325" r:id="rId34"/>
    <p:sldId id="314" r:id="rId35"/>
    <p:sldId id="315" r:id="rId36"/>
    <p:sldId id="316" r:id="rId37"/>
    <p:sldId id="318" r:id="rId38"/>
    <p:sldId id="319" r:id="rId39"/>
    <p:sldId id="320" r:id="rId40"/>
    <p:sldId id="321" r:id="rId41"/>
    <p:sldId id="324" r:id="rId42"/>
    <p:sldId id="269" r:id="rId43"/>
    <p:sldId id="292" r:id="rId44"/>
    <p:sldId id="273" r:id="rId45"/>
    <p:sldId id="272" r:id="rId46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C80A"/>
    <a:srgbClr val="FFD745"/>
    <a:srgbClr val="FECA25"/>
    <a:srgbClr val="FDC415"/>
    <a:srgbClr val="FFC001"/>
    <a:srgbClr val="FEBA01"/>
    <a:srgbClr val="FFD744"/>
    <a:srgbClr val="FFD239"/>
    <a:srgbClr val="E4E4E4"/>
    <a:srgbClr val="FED3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05" autoAdjust="0"/>
    <p:restoredTop sz="94660"/>
  </p:normalViewPr>
  <p:slideViewPr>
    <p:cSldViewPr snapToGrid="0" showGuides="1">
      <p:cViewPr varScale="1">
        <p:scale>
          <a:sx n="99" d="100"/>
          <a:sy n="99" d="100"/>
        </p:scale>
        <p:origin x="72" y="1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drawings/_rels/vmlDrawing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.wmf"/><Relationship Id="rId1" Type="http://schemas.openxmlformats.org/officeDocument/2006/relationships/image" Target="../media/image10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911914-85AF-44FC-8F02-03944626BC10}" type="datetimeFigureOut">
              <a:rPr lang="ko-KR" altLang="en-US" smtClean="0"/>
              <a:t>2018-12-02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C8624F-1830-4705-BACD-21C5E5B3C1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61038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>
                <a:latin typeface="Times New Roman" panose="02020603050405020304" pitchFamily="18" charset="0"/>
              </a:rPr>
              <a:t>(</a:t>
            </a:r>
            <a:r>
              <a:rPr lang="en-US" altLang="ko-KR" sz="1200" i="1" dirty="0" smtClean="0">
                <a:latin typeface="Times New Roman" panose="02020603050405020304" pitchFamily="18" charset="0"/>
              </a:rPr>
              <a:t>-</a:t>
            </a:r>
            <a:r>
              <a:rPr lang="en-US" altLang="ko-KR" sz="1200" i="1" dirty="0" err="1" smtClean="0">
                <a:latin typeface="Times New Roman" panose="02020603050405020304" pitchFamily="18" charset="0"/>
              </a:rPr>
              <a:t>R</a:t>
            </a:r>
            <a:r>
              <a:rPr lang="en-US" altLang="ko-KR" sz="1200" dirty="0" err="1" smtClean="0">
                <a:latin typeface="Times New Roman" panose="02020603050405020304" pitchFamily="18" charset="0"/>
              </a:rPr>
              <a:t>sin</a:t>
            </a:r>
            <a:r>
              <a:rPr lang="en-US" altLang="ko-KR" sz="1200" dirty="0" smtClean="0">
                <a:latin typeface="Times New Roman" panose="02020603050405020304" pitchFamily="18" charset="0"/>
              </a:rPr>
              <a:t>(2</a:t>
            </a:r>
            <a:r>
              <a:rPr lang="en-US" altLang="ko-KR" sz="1200" dirty="0" smtClean="0">
                <a:latin typeface="Symbol" panose="05050102010706020507" pitchFamily="18" charset="2"/>
              </a:rPr>
              <a:t>p</a:t>
            </a:r>
            <a:r>
              <a:rPr lang="en-US" altLang="ko-KR" sz="1200" i="1" dirty="0" smtClean="0">
                <a:latin typeface="Times New Roman" panose="02020603050405020304" pitchFamily="18" charset="0"/>
              </a:rPr>
              <a:t>p</a:t>
            </a:r>
            <a:r>
              <a:rPr lang="en-US" altLang="ko-KR" sz="1200" dirty="0" smtClean="0">
                <a:latin typeface="Times New Roman" panose="02020603050405020304" pitchFamily="18" charset="0"/>
              </a:rPr>
              <a:t>/</a:t>
            </a:r>
            <a:r>
              <a:rPr lang="en-US" altLang="ko-KR" sz="1200" i="1" dirty="0" smtClean="0">
                <a:latin typeface="Times New Roman" panose="02020603050405020304" pitchFamily="18" charset="0"/>
              </a:rPr>
              <a:t>P</a:t>
            </a:r>
            <a:r>
              <a:rPr lang="en-US" altLang="ko-KR" sz="1200" dirty="0" smtClean="0">
                <a:latin typeface="Times New Roman" panose="02020603050405020304" pitchFamily="18" charset="0"/>
              </a:rPr>
              <a:t>), </a:t>
            </a:r>
            <a:r>
              <a:rPr lang="en-US" altLang="ko-KR" sz="1200" i="1" dirty="0" err="1" smtClean="0">
                <a:latin typeface="Times New Roman" panose="02020603050405020304" pitchFamily="18" charset="0"/>
              </a:rPr>
              <a:t>R</a:t>
            </a:r>
            <a:r>
              <a:rPr lang="en-US" altLang="ko-KR" sz="1200" dirty="0" err="1" smtClean="0">
                <a:latin typeface="Times New Roman" panose="02020603050405020304" pitchFamily="18" charset="0"/>
              </a:rPr>
              <a:t>cos</a:t>
            </a:r>
            <a:r>
              <a:rPr lang="en-US" altLang="ko-KR" sz="1200" dirty="0" smtClean="0">
                <a:latin typeface="Times New Roman" panose="02020603050405020304" pitchFamily="18" charset="0"/>
              </a:rPr>
              <a:t>(2</a:t>
            </a:r>
            <a:r>
              <a:rPr lang="en-US" altLang="ko-KR" sz="1200" dirty="0" smtClean="0">
                <a:latin typeface="Symbol" panose="05050102010706020507" pitchFamily="18" charset="2"/>
              </a:rPr>
              <a:t>p</a:t>
            </a:r>
            <a:r>
              <a:rPr lang="en-US" altLang="ko-KR" sz="1200" i="1" dirty="0" smtClean="0">
                <a:latin typeface="Times New Roman" panose="02020603050405020304" pitchFamily="18" charset="0"/>
              </a:rPr>
              <a:t>p</a:t>
            </a:r>
            <a:r>
              <a:rPr lang="en-US" altLang="ko-KR" sz="1200" dirty="0" smtClean="0">
                <a:latin typeface="Times New Roman" panose="02020603050405020304" pitchFamily="18" charset="0"/>
              </a:rPr>
              <a:t>/</a:t>
            </a:r>
            <a:r>
              <a:rPr lang="en-US" altLang="ko-KR" sz="1200" i="1" dirty="0" smtClean="0">
                <a:latin typeface="Times New Roman" panose="02020603050405020304" pitchFamily="18" charset="0"/>
              </a:rPr>
              <a:t>P</a:t>
            </a:r>
            <a:r>
              <a:rPr lang="en-US" altLang="ko-KR" sz="1200" dirty="0" smtClean="0">
                <a:latin typeface="Times New Roman" panose="02020603050405020304" pitchFamily="18" charset="0"/>
              </a:rPr>
              <a:t>))</a:t>
            </a:r>
            <a:r>
              <a:rPr lang="ko-KR" altLang="en-US" sz="1200" dirty="0" smtClean="0">
                <a:latin typeface="Times New Roman" panose="02020603050405020304" pitchFamily="18" charset="0"/>
              </a:rPr>
              <a:t>의 결과는 실수</a:t>
            </a:r>
            <a:r>
              <a:rPr lang="en-US" altLang="ko-KR" sz="1200" dirty="0" smtClean="0">
                <a:latin typeface="Times New Roman" panose="02020603050405020304" pitchFamily="18" charset="0"/>
              </a:rPr>
              <a:t>,</a:t>
            </a:r>
            <a:r>
              <a:rPr lang="en-US" altLang="ko-KR" sz="1200" baseline="0" dirty="0" smtClean="0">
                <a:latin typeface="Times New Roman" panose="02020603050405020304" pitchFamily="18" charset="0"/>
              </a:rPr>
              <a:t> </a:t>
            </a:r>
            <a:r>
              <a:rPr lang="en-US" altLang="ko-KR" sz="1200" dirty="0" smtClean="0">
                <a:latin typeface="Times New Roman" panose="02020603050405020304" pitchFamily="18" charset="0"/>
              </a:rPr>
              <a:t>Bilinear</a:t>
            </a:r>
            <a:r>
              <a:rPr lang="en-US" altLang="ko-KR" sz="1200" baseline="0" dirty="0" smtClean="0">
                <a:latin typeface="Times New Roman" panose="02020603050405020304" pitchFamily="18" charset="0"/>
              </a:rPr>
              <a:t> </a:t>
            </a:r>
            <a:r>
              <a:rPr lang="ko-KR" altLang="en-US" sz="1200" baseline="0" dirty="0" err="1" smtClean="0">
                <a:latin typeface="Times New Roman" panose="02020603050405020304" pitchFamily="18" charset="0"/>
              </a:rPr>
              <a:t>보간법을</a:t>
            </a:r>
            <a:r>
              <a:rPr lang="ko-KR" altLang="en-US" sz="1200" baseline="0" dirty="0" smtClean="0">
                <a:latin typeface="Times New Roman" panose="02020603050405020304" pitchFamily="18" charset="0"/>
              </a:rPr>
              <a:t> 이용해 특정 픽셀의 위치를 찾아 연산</a:t>
            </a:r>
            <a:r>
              <a:rPr lang="en-US" altLang="ko-KR" sz="1200" baseline="0" dirty="0" smtClean="0">
                <a:latin typeface="Times New Roman" panose="02020603050405020304" pitchFamily="18" charset="0"/>
              </a:rPr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200" dirty="0" smtClean="0"/>
          </a:p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C8624F-1830-4705-BACD-21C5E5B3C1A9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92072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C8624F-1830-4705-BACD-21C5E5B3C1A9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45437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C8624F-1830-4705-BACD-21C5E5B3C1A9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32845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C8624F-1830-4705-BACD-21C5E5B3C1A9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84341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C8624F-1830-4705-BACD-21C5E5B3C1A9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82588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C8624F-1830-4705-BACD-21C5E5B3C1A9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27257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C8624F-1830-4705-BACD-21C5E5B3C1A9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55087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C8624F-1830-4705-BACD-21C5E5B3C1A9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48786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C8624F-1830-4705-BACD-21C5E5B3C1A9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8764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C8624F-1830-4705-BACD-21C5E5B3C1A9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08573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C8624F-1830-4705-BACD-21C5E5B3C1A9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65129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C8624F-1830-4705-BACD-21C5E5B3C1A9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32713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C8624F-1830-4705-BACD-21C5E5B3C1A9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18922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C8624F-1830-4705-BACD-21C5E5B3C1A9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15232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C8624F-1830-4705-BACD-21C5E5B3C1A9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86939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3BF3-A5D8-42A3-9EEC-4B863D7479AC}" type="datetimeFigureOut">
              <a:rPr kumimoji="1" lang="ja-JP" altLang="en-US" smtClean="0"/>
              <a:t>2018/12/1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690620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3BF3-A5D8-42A3-9EEC-4B863D7479AC}" type="datetimeFigureOut">
              <a:rPr kumimoji="1" lang="ja-JP" altLang="en-US" smtClean="0"/>
              <a:t>2018/12/1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38727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3BF3-A5D8-42A3-9EEC-4B863D7479AC}" type="datetimeFigureOut">
              <a:rPr kumimoji="1" lang="ja-JP" altLang="en-US" smtClean="0"/>
              <a:t>2018/12/1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493553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3BF3-A5D8-42A3-9EEC-4B863D7479AC}" type="datetimeFigureOut">
              <a:rPr kumimoji="1" lang="ja-JP" altLang="en-US" smtClean="0"/>
              <a:t>2018/12/1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509913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3BF3-A5D8-42A3-9EEC-4B863D7479AC}" type="datetimeFigureOut">
              <a:rPr kumimoji="1" lang="ja-JP" altLang="en-US" smtClean="0"/>
              <a:t>2018/12/1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472035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3BF3-A5D8-42A3-9EEC-4B863D7479AC}" type="datetimeFigureOut">
              <a:rPr kumimoji="1" lang="ja-JP" altLang="en-US" smtClean="0"/>
              <a:t>2018/12/1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410330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3BF3-A5D8-42A3-9EEC-4B863D7479AC}" type="datetimeFigureOut">
              <a:rPr kumimoji="1" lang="ja-JP" altLang="en-US" smtClean="0"/>
              <a:t>2018/12/1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642315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3BF3-A5D8-42A3-9EEC-4B863D7479AC}" type="datetimeFigureOut">
              <a:rPr kumimoji="1" lang="ja-JP" altLang="en-US" smtClean="0"/>
              <a:t>2018/12/1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82796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3BF3-A5D8-42A3-9EEC-4B863D7479AC}" type="datetimeFigureOut">
              <a:rPr kumimoji="1" lang="ja-JP" altLang="en-US" smtClean="0"/>
              <a:t>2018/12/1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859535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3BF3-A5D8-42A3-9EEC-4B863D7479AC}" type="datetimeFigureOut">
              <a:rPr kumimoji="1" lang="ja-JP" altLang="en-US" smtClean="0"/>
              <a:t>2018/12/1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565246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3BF3-A5D8-42A3-9EEC-4B863D7479AC}" type="datetimeFigureOut">
              <a:rPr kumimoji="1" lang="ja-JP" altLang="en-US" smtClean="0"/>
              <a:t>2018/12/1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426682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直角三角形 4"/>
          <p:cNvSpPr/>
          <p:nvPr userDrawn="1"/>
        </p:nvSpPr>
        <p:spPr>
          <a:xfrm>
            <a:off x="-19050" y="5791200"/>
            <a:ext cx="1066800" cy="1066800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849906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直角三角形 4"/>
          <p:cNvSpPr/>
          <p:nvPr userDrawn="1"/>
        </p:nvSpPr>
        <p:spPr>
          <a:xfrm flipH="1">
            <a:off x="11125200" y="5791200"/>
            <a:ext cx="1066800" cy="1066800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994164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B53BF3-A5D8-42A3-9EEC-4B863D7479AC}" type="datetimeFigureOut">
              <a:rPr kumimoji="1" lang="ja-JP" altLang="en-US" smtClean="0"/>
              <a:t>2018/12/1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AED8E8-35F4-4F96-8B22-4FCB833312D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002827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61" r:id="rId9"/>
    <p:sldLayoutId id="2147483656" r:id="rId10"/>
    <p:sldLayoutId id="2147483657" r:id="rId11"/>
    <p:sldLayoutId id="2147483658" r:id="rId12"/>
    <p:sldLayoutId id="2147483659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9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4.w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9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5.w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9.xml"/><Relationship Id="rId1" Type="http://schemas.openxmlformats.org/officeDocument/2006/relationships/vmlDrawing" Target="../drawings/vmlDrawing9.vml"/><Relationship Id="rId4" Type="http://schemas.openxmlformats.org/officeDocument/2006/relationships/image" Target="../media/image5.wm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7" Type="http://schemas.openxmlformats.org/officeDocument/2006/relationships/image" Target="../media/image11.wmf"/><Relationship Id="rId2" Type="http://schemas.openxmlformats.org/officeDocument/2006/relationships/slideLayout" Target="../slideLayouts/slideLayout9.xml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11.bin"/><Relationship Id="rId5" Type="http://schemas.openxmlformats.org/officeDocument/2006/relationships/image" Target="../media/image10.wmf"/><Relationship Id="rId4" Type="http://schemas.openxmlformats.org/officeDocument/2006/relationships/oleObject" Target="../embeddings/oleObject10.bin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goo.gl/nwjtoV%20%5b4" TargetMode="External"/><Relationship Id="rId2" Type="http://schemas.openxmlformats.org/officeDocument/2006/relationships/hyperlink" Target="https://goo.gl/N3bQ8p" TargetMode="External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goo.gl/pCxFWB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Layout" Target="../slideLayouts/slideLayout9.xml"/><Relationship Id="rId1" Type="http://schemas.openxmlformats.org/officeDocument/2006/relationships/vmlDrawing" Target="../drawings/vmlDrawing11.vml"/><Relationship Id="rId4" Type="http://schemas.openxmlformats.org/officeDocument/2006/relationships/image" Target="../media/image20.w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9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3.w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Layout" Target="../slideLayouts/slideLayout9.xml"/><Relationship Id="rId1" Type="http://schemas.openxmlformats.org/officeDocument/2006/relationships/vmlDrawing" Target="../drawings/vmlDrawing12.vml"/><Relationship Id="rId4" Type="http://schemas.openxmlformats.org/officeDocument/2006/relationships/image" Target="../media/image20.wmf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4.em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arkjoonsuu/Advanced-Image-Processing/tree/master/00_seminar_LBP" TargetMode="External"/><Relationship Id="rId2" Type="http://schemas.openxmlformats.org/officeDocument/2006/relationships/hyperlink" Target="https://en.wikipedia.org/wiki/Local_binary_patterns" TargetMode="External"/><Relationship Id="rId1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9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4.w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9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4.w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9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4.w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9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4.w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9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4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279" b="3127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正方形/長方形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882880" y="2767280"/>
            <a:ext cx="1042625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8000" b="1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Local Binary Patterns</a:t>
            </a:r>
            <a:endParaRPr kumimoji="1" lang="ja-JP" altLang="en-US" sz="80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628597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6096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" name="直線コネクタ 4"/>
          <p:cNvCxnSpPr/>
          <p:nvPr/>
        </p:nvCxnSpPr>
        <p:spPr>
          <a:xfrm>
            <a:off x="0" y="1009986"/>
            <a:ext cx="12192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グループ化 8"/>
          <p:cNvGrpSpPr/>
          <p:nvPr/>
        </p:nvGrpSpPr>
        <p:grpSpPr>
          <a:xfrm>
            <a:off x="190501" y="204687"/>
            <a:ext cx="571498" cy="646331"/>
            <a:chOff x="190501" y="204687"/>
            <a:chExt cx="571498" cy="646331"/>
          </a:xfrm>
        </p:grpSpPr>
        <p:sp>
          <p:nvSpPr>
            <p:cNvPr id="7" name="山形 6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山形 7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グループ化 12"/>
          <p:cNvGrpSpPr/>
          <p:nvPr/>
        </p:nvGrpSpPr>
        <p:grpSpPr>
          <a:xfrm>
            <a:off x="804281" y="204686"/>
            <a:ext cx="571498" cy="646331"/>
            <a:chOff x="190501" y="204687"/>
            <a:chExt cx="571498" cy="646331"/>
          </a:xfrm>
        </p:grpSpPr>
        <p:sp>
          <p:nvSpPr>
            <p:cNvPr id="14" name="山形 13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山形 14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1833376" y="5063900"/>
            <a:ext cx="85252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Samples for LBP </a:t>
            </a:r>
            <a:r>
              <a:rPr lang="en-US" altLang="ko-KR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operations [1]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aphicFrame>
        <p:nvGraphicFramePr>
          <p:cNvPr id="4" name="개체 3"/>
          <p:cNvGraphicFramePr>
            <a:graphicFrameLocks noChangeAspect="1"/>
          </p:cNvGraphicFramePr>
          <p:nvPr/>
        </p:nvGraphicFramePr>
        <p:xfrm>
          <a:off x="1833376" y="1325331"/>
          <a:ext cx="8525245" cy="37385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1" r:id="rId3" imgW="9929880" imgH="4355280" progId="">
                  <p:embed/>
                </p:oleObj>
              </mc:Choice>
              <mc:Fallback>
                <p:oleObj r:id="rId3" imgW="9929880" imgH="4355280" progId="">
                  <p:embed/>
                  <p:pic>
                    <p:nvPicPr>
                      <p:cNvPr id="4" name="개체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833376" y="1325331"/>
                        <a:ext cx="8525245" cy="373856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직사각형 5"/>
          <p:cNvSpPr/>
          <p:nvPr/>
        </p:nvSpPr>
        <p:spPr>
          <a:xfrm>
            <a:off x="7863839" y="2588452"/>
            <a:ext cx="1210492" cy="116494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위쪽 화살표 20"/>
          <p:cNvSpPr/>
          <p:nvPr/>
        </p:nvSpPr>
        <p:spPr>
          <a:xfrm>
            <a:off x="6740853" y="1473755"/>
            <a:ext cx="1045028" cy="1114697"/>
          </a:xfrm>
          <a:prstGeom prst="upArrow">
            <a:avLst/>
          </a:prstGeom>
          <a:solidFill>
            <a:srgbClr val="FF00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위쪽 화살표 16"/>
          <p:cNvSpPr/>
          <p:nvPr/>
        </p:nvSpPr>
        <p:spPr>
          <a:xfrm>
            <a:off x="7946571" y="1473754"/>
            <a:ext cx="1045028" cy="1114697"/>
          </a:xfrm>
          <a:prstGeom prst="upArrow">
            <a:avLst/>
          </a:prstGeom>
          <a:solidFill>
            <a:srgbClr val="FF00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아래쪽 화살표 17"/>
          <p:cNvSpPr/>
          <p:nvPr/>
        </p:nvSpPr>
        <p:spPr>
          <a:xfrm>
            <a:off x="9152289" y="1473753"/>
            <a:ext cx="1045028" cy="1114697"/>
          </a:xfrm>
          <a:prstGeom prst="downArrow">
            <a:avLst/>
          </a:prstGeom>
          <a:solidFill>
            <a:srgbClr val="FF00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위쪽 화살표 18"/>
          <p:cNvSpPr/>
          <p:nvPr/>
        </p:nvSpPr>
        <p:spPr>
          <a:xfrm>
            <a:off x="6738774" y="2638697"/>
            <a:ext cx="1045028" cy="1114697"/>
          </a:xfrm>
          <a:prstGeom prst="upArrow">
            <a:avLst/>
          </a:prstGeom>
          <a:solidFill>
            <a:srgbClr val="FF00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위쪽 화살표 19"/>
          <p:cNvSpPr/>
          <p:nvPr/>
        </p:nvSpPr>
        <p:spPr>
          <a:xfrm>
            <a:off x="9162220" y="2645974"/>
            <a:ext cx="1045028" cy="1114697"/>
          </a:xfrm>
          <a:prstGeom prst="upArrow">
            <a:avLst/>
          </a:prstGeom>
          <a:solidFill>
            <a:srgbClr val="FF00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위쪽 화살표 22"/>
          <p:cNvSpPr/>
          <p:nvPr/>
        </p:nvSpPr>
        <p:spPr>
          <a:xfrm>
            <a:off x="6738774" y="3760671"/>
            <a:ext cx="1045028" cy="1114697"/>
          </a:xfrm>
          <a:prstGeom prst="upArrow">
            <a:avLst/>
          </a:prstGeom>
          <a:solidFill>
            <a:srgbClr val="FF00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아래쪽 화살표 23"/>
          <p:cNvSpPr/>
          <p:nvPr/>
        </p:nvSpPr>
        <p:spPr>
          <a:xfrm>
            <a:off x="7946571" y="3851298"/>
            <a:ext cx="1045028" cy="1114697"/>
          </a:xfrm>
          <a:prstGeom prst="downArrow">
            <a:avLst/>
          </a:prstGeom>
          <a:solidFill>
            <a:srgbClr val="FF00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아래쪽 화살표 24"/>
          <p:cNvSpPr/>
          <p:nvPr/>
        </p:nvSpPr>
        <p:spPr>
          <a:xfrm>
            <a:off x="9152289" y="3858576"/>
            <a:ext cx="1045028" cy="1114697"/>
          </a:xfrm>
          <a:prstGeom prst="downArrow">
            <a:avLst/>
          </a:prstGeom>
          <a:solidFill>
            <a:srgbClr val="FF00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テキスト ボックス 2"/>
          <p:cNvSpPr txBox="1"/>
          <p:nvPr/>
        </p:nvSpPr>
        <p:spPr>
          <a:xfrm>
            <a:off x="1418061" y="200366"/>
            <a:ext cx="71769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ja-JP" sz="3600" b="1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cs typeface="Ebrima" panose="02000000000000000000" pitchFamily="2" charset="0"/>
              </a:rPr>
              <a:t>The basic LBP operation [1]</a:t>
            </a:r>
            <a:endParaRPr kumimoji="1" lang="ja-JP" altLang="en-US" sz="3600" b="1" spc="3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cs typeface="Ebrima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204863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6096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" name="直線コネクタ 4"/>
          <p:cNvCxnSpPr/>
          <p:nvPr/>
        </p:nvCxnSpPr>
        <p:spPr>
          <a:xfrm>
            <a:off x="0" y="1009986"/>
            <a:ext cx="12192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グループ化 8"/>
          <p:cNvGrpSpPr/>
          <p:nvPr/>
        </p:nvGrpSpPr>
        <p:grpSpPr>
          <a:xfrm>
            <a:off x="190501" y="204687"/>
            <a:ext cx="571498" cy="646331"/>
            <a:chOff x="190501" y="204687"/>
            <a:chExt cx="571498" cy="646331"/>
          </a:xfrm>
        </p:grpSpPr>
        <p:sp>
          <p:nvSpPr>
            <p:cNvPr id="7" name="山形 6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山形 7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グループ化 12"/>
          <p:cNvGrpSpPr/>
          <p:nvPr/>
        </p:nvGrpSpPr>
        <p:grpSpPr>
          <a:xfrm>
            <a:off x="804281" y="204686"/>
            <a:ext cx="571498" cy="646331"/>
            <a:chOff x="190501" y="204687"/>
            <a:chExt cx="571498" cy="646331"/>
          </a:xfrm>
        </p:grpSpPr>
        <p:sp>
          <p:nvSpPr>
            <p:cNvPr id="14" name="山形 13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山形 14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4338116" y="4992126"/>
            <a:ext cx="35157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Samples for LBP </a:t>
            </a:r>
            <a:r>
              <a:rPr lang="en-US" altLang="ko-KR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operations [1]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aphicFrame>
        <p:nvGraphicFramePr>
          <p:cNvPr id="10" name="개체 9"/>
          <p:cNvGraphicFramePr>
            <a:graphicFrameLocks noChangeAspect="1"/>
          </p:cNvGraphicFramePr>
          <p:nvPr/>
        </p:nvGraphicFramePr>
        <p:xfrm>
          <a:off x="4652873" y="1897928"/>
          <a:ext cx="2886250" cy="28937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6" r:id="rId3" imgW="4253760" imgH="4266360" progId="">
                  <p:embed/>
                </p:oleObj>
              </mc:Choice>
              <mc:Fallback>
                <p:oleObj r:id="rId3" imgW="4253760" imgH="4266360" progId="">
                  <p:embed/>
                  <p:pic>
                    <p:nvPicPr>
                      <p:cNvPr id="10" name="개체 9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652873" y="1897928"/>
                        <a:ext cx="2886250" cy="289378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テキスト ボックス 2"/>
          <p:cNvSpPr txBox="1"/>
          <p:nvPr/>
        </p:nvSpPr>
        <p:spPr>
          <a:xfrm>
            <a:off x="1418061" y="200366"/>
            <a:ext cx="71769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ja-JP" sz="3600" b="1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cs typeface="Ebrima" panose="02000000000000000000" pitchFamily="2" charset="0"/>
              </a:rPr>
              <a:t>The basic LBP operation [1]</a:t>
            </a:r>
            <a:endParaRPr kumimoji="1" lang="ja-JP" altLang="en-US" sz="3600" b="1" spc="3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cs typeface="Ebrima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902484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6096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" name="直線コネクタ 4"/>
          <p:cNvCxnSpPr/>
          <p:nvPr/>
        </p:nvCxnSpPr>
        <p:spPr>
          <a:xfrm>
            <a:off x="0" y="1009986"/>
            <a:ext cx="12192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グループ化 8"/>
          <p:cNvGrpSpPr/>
          <p:nvPr/>
        </p:nvGrpSpPr>
        <p:grpSpPr>
          <a:xfrm>
            <a:off x="190501" y="204687"/>
            <a:ext cx="571498" cy="646331"/>
            <a:chOff x="190501" y="204687"/>
            <a:chExt cx="571498" cy="646331"/>
          </a:xfrm>
        </p:grpSpPr>
        <p:sp>
          <p:nvSpPr>
            <p:cNvPr id="7" name="山形 6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山形 7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グループ化 12"/>
          <p:cNvGrpSpPr/>
          <p:nvPr/>
        </p:nvGrpSpPr>
        <p:grpSpPr>
          <a:xfrm>
            <a:off x="804281" y="204686"/>
            <a:ext cx="571498" cy="646331"/>
            <a:chOff x="190501" y="204687"/>
            <a:chExt cx="571498" cy="646331"/>
          </a:xfrm>
        </p:grpSpPr>
        <p:sp>
          <p:nvSpPr>
            <p:cNvPr id="14" name="山形 13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山形 14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2158079" y="5068452"/>
            <a:ext cx="35157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Samples for LBP </a:t>
            </a:r>
            <a:r>
              <a:rPr lang="en-US" altLang="ko-KR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operations [1]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aphicFrame>
        <p:nvGraphicFramePr>
          <p:cNvPr id="10" name="개체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52225542"/>
              </p:ext>
            </p:extLst>
          </p:nvPr>
        </p:nvGraphicFramePr>
        <p:xfrm>
          <a:off x="2472836" y="1974254"/>
          <a:ext cx="2886250" cy="28937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1" r:id="rId3" imgW="4253760" imgH="4266360" progId="">
                  <p:embed/>
                </p:oleObj>
              </mc:Choice>
              <mc:Fallback>
                <p:oleObj r:id="rId3" imgW="4253760" imgH="4266360" progId="">
                  <p:embed/>
                  <p:pic>
                    <p:nvPicPr>
                      <p:cNvPr id="10" name="개체 9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472836" y="1974254"/>
                        <a:ext cx="2886250" cy="289378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" name="위로 구부러진 화살표 26"/>
          <p:cNvSpPr/>
          <p:nvPr/>
        </p:nvSpPr>
        <p:spPr>
          <a:xfrm>
            <a:off x="1952179" y="3440680"/>
            <a:ext cx="3631474" cy="1627772"/>
          </a:xfrm>
          <a:prstGeom prst="curvedUp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9" name="아래로 구부러진 화살표 28"/>
          <p:cNvSpPr/>
          <p:nvPr/>
        </p:nvSpPr>
        <p:spPr>
          <a:xfrm flipH="1">
            <a:off x="1952179" y="1698519"/>
            <a:ext cx="3631474" cy="1443106"/>
          </a:xfrm>
          <a:prstGeom prst="curved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566263" y="2882539"/>
            <a:ext cx="438912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BIN: 11001011</a:t>
            </a:r>
            <a:br>
              <a:rPr lang="en-US" altLang="ko-KR" sz="32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</a:br>
            <a:r>
              <a:rPr lang="en-US" altLang="ko-KR" sz="32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DEC: 203</a:t>
            </a:r>
            <a:endParaRPr lang="ko-KR" altLang="en-US" sz="32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7" name="テキスト ボックス 2"/>
          <p:cNvSpPr txBox="1"/>
          <p:nvPr/>
        </p:nvSpPr>
        <p:spPr>
          <a:xfrm>
            <a:off x="1418061" y="200366"/>
            <a:ext cx="71769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ja-JP" sz="3600" b="1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cs typeface="Ebrima" panose="02000000000000000000" pitchFamily="2" charset="0"/>
              </a:rPr>
              <a:t>The basic LBP operation [1]</a:t>
            </a:r>
            <a:endParaRPr kumimoji="1" lang="ja-JP" altLang="en-US" sz="3600" b="1" spc="3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cs typeface="Ebrima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261169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6096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" name="直線コネクタ 4"/>
          <p:cNvCxnSpPr/>
          <p:nvPr/>
        </p:nvCxnSpPr>
        <p:spPr>
          <a:xfrm>
            <a:off x="0" y="1009986"/>
            <a:ext cx="12192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グループ化 8"/>
          <p:cNvGrpSpPr/>
          <p:nvPr/>
        </p:nvGrpSpPr>
        <p:grpSpPr>
          <a:xfrm>
            <a:off x="190501" y="204687"/>
            <a:ext cx="571498" cy="646331"/>
            <a:chOff x="190501" y="204687"/>
            <a:chExt cx="571498" cy="646331"/>
          </a:xfrm>
        </p:grpSpPr>
        <p:sp>
          <p:nvSpPr>
            <p:cNvPr id="7" name="山形 6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山形 7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グループ化 12"/>
          <p:cNvGrpSpPr/>
          <p:nvPr/>
        </p:nvGrpSpPr>
        <p:grpSpPr>
          <a:xfrm>
            <a:off x="804281" y="204686"/>
            <a:ext cx="571498" cy="646331"/>
            <a:chOff x="190501" y="204687"/>
            <a:chExt cx="571498" cy="646331"/>
          </a:xfrm>
        </p:grpSpPr>
        <p:sp>
          <p:nvSpPr>
            <p:cNvPr id="14" name="山形 13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山形 14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566" y="1168955"/>
            <a:ext cx="11296867" cy="2737341"/>
          </a:xfrm>
          <a:prstGeom prst="rect">
            <a:avLst/>
          </a:prstGeom>
        </p:spPr>
      </p:pic>
      <p:sp>
        <p:nvSpPr>
          <p:cNvPr id="20" name="テキスト ボックス 2"/>
          <p:cNvSpPr txBox="1"/>
          <p:nvPr/>
        </p:nvSpPr>
        <p:spPr>
          <a:xfrm>
            <a:off x="1418061" y="200366"/>
            <a:ext cx="71769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ja-JP" sz="3600" b="1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cs typeface="Ebrima" panose="02000000000000000000" pitchFamily="2" charset="0"/>
              </a:rPr>
              <a:t>The basic LBP operation [1]</a:t>
            </a:r>
            <a:endParaRPr kumimoji="1" lang="ja-JP" altLang="en-US" sz="3600" b="1" spc="3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cs typeface="Ebrima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228027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6096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" name="直線コネクタ 4"/>
          <p:cNvCxnSpPr/>
          <p:nvPr/>
        </p:nvCxnSpPr>
        <p:spPr>
          <a:xfrm>
            <a:off x="0" y="1009986"/>
            <a:ext cx="12192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グループ化 8"/>
          <p:cNvGrpSpPr/>
          <p:nvPr/>
        </p:nvGrpSpPr>
        <p:grpSpPr>
          <a:xfrm>
            <a:off x="190501" y="204687"/>
            <a:ext cx="571498" cy="646331"/>
            <a:chOff x="190501" y="204687"/>
            <a:chExt cx="571498" cy="646331"/>
          </a:xfrm>
        </p:grpSpPr>
        <p:sp>
          <p:nvSpPr>
            <p:cNvPr id="7" name="山形 6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山形 7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グループ化 12"/>
          <p:cNvGrpSpPr/>
          <p:nvPr/>
        </p:nvGrpSpPr>
        <p:grpSpPr>
          <a:xfrm>
            <a:off x="804281" y="204686"/>
            <a:ext cx="571498" cy="646331"/>
            <a:chOff x="190501" y="204687"/>
            <a:chExt cx="571498" cy="646331"/>
          </a:xfrm>
        </p:grpSpPr>
        <p:sp>
          <p:nvSpPr>
            <p:cNvPr id="14" name="山形 13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山形 14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566" y="1168955"/>
            <a:ext cx="11296867" cy="2737341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566" y="4164036"/>
            <a:ext cx="11251867" cy="1555446"/>
          </a:xfrm>
          <a:prstGeom prst="rect">
            <a:avLst/>
          </a:prstGeom>
        </p:spPr>
      </p:pic>
      <p:sp>
        <p:nvSpPr>
          <p:cNvPr id="20" name="テキスト ボックス 2"/>
          <p:cNvSpPr txBox="1"/>
          <p:nvPr/>
        </p:nvSpPr>
        <p:spPr>
          <a:xfrm>
            <a:off x="1418061" y="200366"/>
            <a:ext cx="71769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ja-JP" sz="3600" b="1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cs typeface="Ebrima" panose="02000000000000000000" pitchFamily="2" charset="0"/>
              </a:rPr>
              <a:t>The basic LBP operation [1]</a:t>
            </a:r>
            <a:endParaRPr kumimoji="1" lang="ja-JP" altLang="en-US" sz="3600" b="1" spc="3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cs typeface="Ebrima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880378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47" b="1204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" name="グループ化 2"/>
          <p:cNvGrpSpPr/>
          <p:nvPr/>
        </p:nvGrpSpPr>
        <p:grpSpPr>
          <a:xfrm>
            <a:off x="0" y="0"/>
            <a:ext cx="8496300" cy="6858000"/>
            <a:chOff x="0" y="0"/>
            <a:chExt cx="8496300" cy="6858000"/>
          </a:xfrm>
        </p:grpSpPr>
        <p:sp>
          <p:nvSpPr>
            <p:cNvPr id="4" name="直角三角形 3"/>
            <p:cNvSpPr/>
            <p:nvPr/>
          </p:nvSpPr>
          <p:spPr>
            <a:xfrm rot="5400000">
              <a:off x="819150" y="-819150"/>
              <a:ext cx="6858000" cy="8496300"/>
            </a:xfrm>
            <a:prstGeom prst="rtTriangle">
              <a:avLst/>
            </a:prstGeom>
            <a:solidFill>
              <a:schemeClr val="tx1">
                <a:lumMod val="85000"/>
                <a:lumOff val="1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" name="テキスト ボックス 4"/>
            <p:cNvSpPr txBox="1"/>
            <p:nvPr/>
          </p:nvSpPr>
          <p:spPr>
            <a:xfrm>
              <a:off x="400050" y="1028700"/>
              <a:ext cx="2247731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6000" b="1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Part 2</a:t>
              </a:r>
              <a:endParaRPr kumimoji="1" lang="ja-JP" altLang="en-US" sz="6000" b="1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6" name="テキスト ボックス 5"/>
            <p:cNvSpPr txBox="1"/>
            <p:nvPr/>
          </p:nvSpPr>
          <p:spPr>
            <a:xfrm>
              <a:off x="400050" y="2044363"/>
              <a:ext cx="267573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4000" dirty="0" smtClean="0">
                  <a:solidFill>
                    <a:schemeClr val="bg1"/>
                  </a:solidFill>
                  <a:latin typeface="Century Gothic" panose="020B0502020202020204" pitchFamily="34" charset="0"/>
                  <a:ea typeface="Ebrima" panose="02000000000000000000" pitchFamily="2" charset="0"/>
                  <a:cs typeface="Ebrima" panose="02000000000000000000" pitchFamily="2" charset="0"/>
                </a:rPr>
                <a:t>Extensions</a:t>
              </a:r>
              <a:endParaRPr lang="en-US" altLang="ja-JP" sz="4000" dirty="0">
                <a:solidFill>
                  <a:schemeClr val="bg1"/>
                </a:solidFill>
                <a:latin typeface="Century Gothic" panose="020B0502020202020204" pitchFamily="34" charset="0"/>
                <a:ea typeface="Ebrima" panose="02000000000000000000" pitchFamily="2" charset="0"/>
                <a:cs typeface="Ebrima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1185090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6096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" name="直線コネクタ 4"/>
          <p:cNvCxnSpPr/>
          <p:nvPr/>
        </p:nvCxnSpPr>
        <p:spPr>
          <a:xfrm>
            <a:off x="0" y="1009986"/>
            <a:ext cx="12192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グループ化 8"/>
          <p:cNvGrpSpPr/>
          <p:nvPr/>
        </p:nvGrpSpPr>
        <p:grpSpPr>
          <a:xfrm>
            <a:off x="190501" y="204687"/>
            <a:ext cx="571498" cy="646331"/>
            <a:chOff x="190501" y="204687"/>
            <a:chExt cx="571498" cy="646331"/>
          </a:xfrm>
        </p:grpSpPr>
        <p:sp>
          <p:nvSpPr>
            <p:cNvPr id="7" name="山形 6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山形 7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グループ化 12"/>
          <p:cNvGrpSpPr/>
          <p:nvPr/>
        </p:nvGrpSpPr>
        <p:grpSpPr>
          <a:xfrm>
            <a:off x="804281" y="204686"/>
            <a:ext cx="571498" cy="646331"/>
            <a:chOff x="190501" y="204687"/>
            <a:chExt cx="571498" cy="646331"/>
          </a:xfrm>
        </p:grpSpPr>
        <p:sp>
          <p:nvSpPr>
            <p:cNvPr id="14" name="山形 13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山形 14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0" name="テキスト ボックス 2"/>
          <p:cNvSpPr txBox="1"/>
          <p:nvPr/>
        </p:nvSpPr>
        <p:spPr>
          <a:xfrm>
            <a:off x="1661528" y="214567"/>
            <a:ext cx="39276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ja-JP" sz="3600" b="1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cs typeface="Ebrima" panose="02000000000000000000" pitchFamily="2" charset="0"/>
              </a:rPr>
              <a:t>Circular LBP[3]</a:t>
            </a:r>
            <a:endParaRPr kumimoji="1" lang="ja-JP" altLang="en-US" sz="3600" b="1" spc="3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cs typeface="Ebrima" panose="02000000000000000000" pitchFamily="2" charset="0"/>
            </a:endParaRPr>
          </a:p>
        </p:txBody>
      </p:sp>
      <p:pic>
        <p:nvPicPr>
          <p:cNvPr id="11266" name="Picture 2" descr="https://upload.wikimedia.org/wikipedia/commons/thumb/c/c2/Lbp_neighbors.svg/1280px-Lbp_neighbors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230" y="1810964"/>
            <a:ext cx="10247539" cy="3378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38526" y="5068389"/>
            <a:ext cx="11114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Three neighborhood examples used to define a texture and calculate a local binary pattern (LBP</a:t>
            </a:r>
            <a:r>
              <a:rPr lang="en-US" altLang="ko-KR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) [2]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1701058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6096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" name="直線コネクタ 4"/>
          <p:cNvCxnSpPr/>
          <p:nvPr/>
        </p:nvCxnSpPr>
        <p:spPr>
          <a:xfrm>
            <a:off x="0" y="1009986"/>
            <a:ext cx="12192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グループ化 8"/>
          <p:cNvGrpSpPr/>
          <p:nvPr/>
        </p:nvGrpSpPr>
        <p:grpSpPr>
          <a:xfrm>
            <a:off x="190501" y="204687"/>
            <a:ext cx="571498" cy="646331"/>
            <a:chOff x="190501" y="204687"/>
            <a:chExt cx="571498" cy="646331"/>
          </a:xfrm>
        </p:grpSpPr>
        <p:sp>
          <p:nvSpPr>
            <p:cNvPr id="7" name="山形 6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山形 7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グループ化 12"/>
          <p:cNvGrpSpPr/>
          <p:nvPr/>
        </p:nvGrpSpPr>
        <p:grpSpPr>
          <a:xfrm>
            <a:off x="804281" y="204686"/>
            <a:ext cx="571498" cy="646331"/>
            <a:chOff x="190501" y="204687"/>
            <a:chExt cx="571498" cy="646331"/>
          </a:xfrm>
        </p:grpSpPr>
        <p:sp>
          <p:nvSpPr>
            <p:cNvPr id="14" name="山形 13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山形 14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10" name="개체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54459602"/>
              </p:ext>
            </p:extLst>
          </p:nvPr>
        </p:nvGraphicFramePr>
        <p:xfrm>
          <a:off x="896975" y="1168955"/>
          <a:ext cx="4176677" cy="24234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32" r:id="rId4" imgW="8774280" imgH="5091840" progId="">
                  <p:embed/>
                </p:oleObj>
              </mc:Choice>
              <mc:Fallback>
                <p:oleObj r:id="rId4" imgW="8774280" imgH="509184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96975" y="1168955"/>
                        <a:ext cx="4176677" cy="242348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개체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35386050"/>
              </p:ext>
            </p:extLst>
          </p:nvPr>
        </p:nvGraphicFramePr>
        <p:xfrm>
          <a:off x="896975" y="3771807"/>
          <a:ext cx="4206802" cy="23948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33" r:id="rId6" imgW="8787240" imgH="5002920" progId="">
                  <p:embed/>
                </p:oleObj>
              </mc:Choice>
              <mc:Fallback>
                <p:oleObj r:id="rId6" imgW="8787240" imgH="500292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896975" y="3771807"/>
                        <a:ext cx="4206802" cy="239487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190501" y="6346049"/>
            <a:ext cx="5619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Circularly symmetric neighbor sets for different </a:t>
            </a:r>
            <a:r>
              <a:rPr lang="en-US" altLang="ko-KR" i="1" dirty="0"/>
              <a:t>(P</a:t>
            </a:r>
            <a:r>
              <a:rPr lang="en-US" altLang="ko-KR" dirty="0"/>
              <a:t>,</a:t>
            </a:r>
            <a:r>
              <a:rPr lang="en-US" altLang="ko-KR" i="1" dirty="0"/>
              <a:t>R</a:t>
            </a:r>
            <a:r>
              <a:rPr lang="en-US" altLang="ko-KR" dirty="0" smtClean="0"/>
              <a:t>) [3]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374168" y="1462215"/>
            <a:ext cx="561975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 = 8, 256 (</a:t>
            </a:r>
            <a:r>
              <a:rPr lang="en-US" altLang="ko-KR" dirty="0" smtClean="0"/>
              <a:t>2</a:t>
            </a:r>
            <a:r>
              <a:rPr lang="en-US" altLang="ko-KR" baseline="30000" dirty="0" smtClean="0"/>
              <a:t>8</a:t>
            </a:r>
            <a:r>
              <a:rPr lang="en-US" altLang="ko-KR" sz="20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 = 12, 4,096 </a:t>
            </a:r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</a:t>
            </a:r>
            <a:r>
              <a:rPr lang="en-US" altLang="ko-KR" sz="2000" dirty="0" smtClean="0"/>
              <a:t>2</a:t>
            </a:r>
            <a:r>
              <a:rPr lang="en-US" altLang="ko-KR" sz="2000" baseline="30000" dirty="0" smtClean="0"/>
              <a:t>12</a:t>
            </a:r>
            <a:r>
              <a:rPr lang="en-US" altLang="ko-KR" sz="20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)</a:t>
            </a:r>
            <a:endParaRPr lang="en-US" altLang="ko-KR" sz="2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 = </a:t>
            </a:r>
            <a:r>
              <a:rPr lang="en-US" altLang="ko-KR" sz="20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16, 65,536 </a:t>
            </a:r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</a:t>
            </a:r>
            <a:r>
              <a:rPr lang="en-US" altLang="ko-KR" sz="2000" dirty="0" smtClean="0"/>
              <a:t>2</a:t>
            </a:r>
            <a:r>
              <a:rPr lang="en-US" altLang="ko-KR" sz="2000" baseline="30000" dirty="0" smtClean="0"/>
              <a:t>16</a:t>
            </a:r>
            <a:r>
              <a:rPr lang="en-US" altLang="ko-KR" sz="20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 = </a:t>
            </a:r>
            <a:r>
              <a:rPr lang="en-US" altLang="ko-KR" sz="20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24</a:t>
            </a:r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en-US" altLang="ko-KR" sz="20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16,777,216 </a:t>
            </a:r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</a:t>
            </a:r>
            <a:r>
              <a:rPr lang="en-US" altLang="ko-KR" sz="2000" dirty="0" smtClean="0"/>
              <a:t>2</a:t>
            </a:r>
            <a:r>
              <a:rPr lang="en-US" altLang="ko-KR" sz="2000" baseline="30000" dirty="0" smtClean="0"/>
              <a:t>24</a:t>
            </a:r>
            <a:r>
              <a:rPr lang="en-US" altLang="ko-KR" sz="20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)</a:t>
            </a:r>
            <a:endParaRPr lang="en-US" altLang="ko-KR" sz="2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2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6038263" y="4196520"/>
            <a:ext cx="429155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Times New Roman" panose="02020603050405020304" pitchFamily="18" charset="0"/>
              </a:rPr>
              <a:t>(</a:t>
            </a:r>
            <a:r>
              <a:rPr lang="en-US" altLang="ko-KR" sz="2800" i="1" dirty="0">
                <a:latin typeface="Times New Roman" panose="02020603050405020304" pitchFamily="18" charset="0"/>
              </a:rPr>
              <a:t>-</a:t>
            </a:r>
            <a:r>
              <a:rPr lang="en-US" altLang="ko-KR" sz="2800" i="1" dirty="0" err="1">
                <a:latin typeface="Times New Roman" panose="02020603050405020304" pitchFamily="18" charset="0"/>
              </a:rPr>
              <a:t>R</a:t>
            </a:r>
            <a:r>
              <a:rPr lang="en-US" altLang="ko-KR" sz="2800" dirty="0" err="1">
                <a:latin typeface="Times New Roman" panose="02020603050405020304" pitchFamily="18" charset="0"/>
              </a:rPr>
              <a:t>sin</a:t>
            </a:r>
            <a:r>
              <a:rPr lang="en-US" altLang="ko-KR" sz="2800" dirty="0">
                <a:latin typeface="Times New Roman" panose="02020603050405020304" pitchFamily="18" charset="0"/>
              </a:rPr>
              <a:t>(2</a:t>
            </a:r>
            <a:r>
              <a:rPr lang="en-US" altLang="ko-KR" sz="2800" dirty="0">
                <a:latin typeface="Symbol" panose="05050102010706020507" pitchFamily="18" charset="2"/>
              </a:rPr>
              <a:t>p</a:t>
            </a:r>
            <a:r>
              <a:rPr lang="en-US" altLang="ko-KR" sz="2800" i="1" dirty="0">
                <a:latin typeface="Times New Roman" panose="02020603050405020304" pitchFamily="18" charset="0"/>
              </a:rPr>
              <a:t>p</a:t>
            </a:r>
            <a:r>
              <a:rPr lang="en-US" altLang="ko-KR" sz="2800" dirty="0">
                <a:latin typeface="Times New Roman" panose="02020603050405020304" pitchFamily="18" charset="0"/>
              </a:rPr>
              <a:t>/</a:t>
            </a:r>
            <a:r>
              <a:rPr lang="en-US" altLang="ko-KR" sz="2800" i="1" dirty="0">
                <a:latin typeface="Times New Roman" panose="02020603050405020304" pitchFamily="18" charset="0"/>
              </a:rPr>
              <a:t>P</a:t>
            </a:r>
            <a:r>
              <a:rPr lang="en-US" altLang="ko-KR" sz="2800" dirty="0">
                <a:latin typeface="Times New Roman" panose="02020603050405020304" pitchFamily="18" charset="0"/>
              </a:rPr>
              <a:t>), </a:t>
            </a:r>
            <a:r>
              <a:rPr lang="en-US" altLang="ko-KR" sz="2800" i="1" dirty="0" err="1">
                <a:latin typeface="Times New Roman" panose="02020603050405020304" pitchFamily="18" charset="0"/>
              </a:rPr>
              <a:t>R</a:t>
            </a:r>
            <a:r>
              <a:rPr lang="en-US" altLang="ko-KR" sz="2800" dirty="0" err="1">
                <a:latin typeface="Times New Roman" panose="02020603050405020304" pitchFamily="18" charset="0"/>
              </a:rPr>
              <a:t>cos</a:t>
            </a:r>
            <a:r>
              <a:rPr lang="en-US" altLang="ko-KR" sz="2800" dirty="0">
                <a:latin typeface="Times New Roman" panose="02020603050405020304" pitchFamily="18" charset="0"/>
              </a:rPr>
              <a:t>(2</a:t>
            </a:r>
            <a:r>
              <a:rPr lang="en-US" altLang="ko-KR" sz="2800" dirty="0">
                <a:latin typeface="Symbol" panose="05050102010706020507" pitchFamily="18" charset="2"/>
              </a:rPr>
              <a:t>p</a:t>
            </a:r>
            <a:r>
              <a:rPr lang="en-US" altLang="ko-KR" sz="2800" i="1" dirty="0">
                <a:latin typeface="Times New Roman" panose="02020603050405020304" pitchFamily="18" charset="0"/>
              </a:rPr>
              <a:t>p</a:t>
            </a:r>
            <a:r>
              <a:rPr lang="en-US" altLang="ko-KR" sz="2800" dirty="0">
                <a:latin typeface="Times New Roman" panose="02020603050405020304" pitchFamily="18" charset="0"/>
              </a:rPr>
              <a:t>/</a:t>
            </a:r>
            <a:r>
              <a:rPr lang="en-US" altLang="ko-KR" sz="2800" i="1" dirty="0">
                <a:latin typeface="Times New Roman" panose="02020603050405020304" pitchFamily="18" charset="0"/>
              </a:rPr>
              <a:t>P</a:t>
            </a:r>
            <a:r>
              <a:rPr lang="en-US" altLang="ko-KR" sz="2800" dirty="0">
                <a:latin typeface="Times New Roman" panose="02020603050405020304" pitchFamily="18" charset="0"/>
              </a:rPr>
              <a:t>))</a:t>
            </a:r>
            <a:endParaRPr lang="ko-KR" altLang="en-US" sz="2800" dirty="0"/>
          </a:p>
        </p:txBody>
      </p:sp>
      <p:sp>
        <p:nvSpPr>
          <p:cNvPr id="21" name="テキスト ボックス 2"/>
          <p:cNvSpPr txBox="1"/>
          <p:nvPr/>
        </p:nvSpPr>
        <p:spPr>
          <a:xfrm>
            <a:off x="1661528" y="214567"/>
            <a:ext cx="39276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ja-JP" sz="3600" b="1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cs typeface="Ebrima" panose="02000000000000000000" pitchFamily="2" charset="0"/>
              </a:rPr>
              <a:t>Circular LBP[3]</a:t>
            </a:r>
            <a:endParaRPr kumimoji="1" lang="ja-JP" altLang="en-US" sz="3600" b="1" spc="3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cs typeface="Ebrima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299063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6096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" name="直線コネクタ 4"/>
          <p:cNvCxnSpPr/>
          <p:nvPr/>
        </p:nvCxnSpPr>
        <p:spPr>
          <a:xfrm>
            <a:off x="0" y="1009986"/>
            <a:ext cx="12192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グループ化 8"/>
          <p:cNvGrpSpPr/>
          <p:nvPr/>
        </p:nvGrpSpPr>
        <p:grpSpPr>
          <a:xfrm>
            <a:off x="190501" y="204687"/>
            <a:ext cx="571498" cy="646331"/>
            <a:chOff x="190501" y="204687"/>
            <a:chExt cx="571498" cy="646331"/>
          </a:xfrm>
        </p:grpSpPr>
        <p:sp>
          <p:nvSpPr>
            <p:cNvPr id="7" name="山形 6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山形 7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グループ化 12"/>
          <p:cNvGrpSpPr/>
          <p:nvPr/>
        </p:nvGrpSpPr>
        <p:grpSpPr>
          <a:xfrm>
            <a:off x="804281" y="204686"/>
            <a:ext cx="571498" cy="646331"/>
            <a:chOff x="190501" y="204687"/>
            <a:chExt cx="571498" cy="646331"/>
          </a:xfrm>
        </p:grpSpPr>
        <p:sp>
          <p:nvSpPr>
            <p:cNvPr id="14" name="山形 13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山形 14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1" name="テキスト ボックス 2"/>
          <p:cNvSpPr txBox="1"/>
          <p:nvPr/>
        </p:nvSpPr>
        <p:spPr>
          <a:xfrm>
            <a:off x="1418061" y="204685"/>
            <a:ext cx="38250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ja-JP" sz="3600" b="1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cs typeface="Ebrima" panose="02000000000000000000" pitchFamily="2" charset="0"/>
              </a:rPr>
              <a:t>Uniform LBP[3]</a:t>
            </a:r>
            <a:endParaRPr kumimoji="1" lang="ja-JP" altLang="en-US" sz="3600" b="1" spc="3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cs typeface="Ebrima" panose="02000000000000000000" pitchFamily="2" charset="0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5080337" y="3083781"/>
            <a:ext cx="203132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 smtClean="0">
                <a:solidFill>
                  <a:srgbClr val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00110011</a:t>
            </a:r>
            <a:r>
              <a:rPr lang="ko-KR" altLang="en-US" sz="28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endParaRPr lang="ko-KR" altLang="en-US" sz="28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8384115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6096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" name="直線コネクタ 4"/>
          <p:cNvCxnSpPr/>
          <p:nvPr/>
        </p:nvCxnSpPr>
        <p:spPr>
          <a:xfrm>
            <a:off x="0" y="1009986"/>
            <a:ext cx="12192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グループ化 8"/>
          <p:cNvGrpSpPr/>
          <p:nvPr/>
        </p:nvGrpSpPr>
        <p:grpSpPr>
          <a:xfrm>
            <a:off x="190501" y="204687"/>
            <a:ext cx="571498" cy="646331"/>
            <a:chOff x="190501" y="204687"/>
            <a:chExt cx="571498" cy="646331"/>
          </a:xfrm>
        </p:grpSpPr>
        <p:sp>
          <p:nvSpPr>
            <p:cNvPr id="7" name="山形 6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山形 7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グループ化 12"/>
          <p:cNvGrpSpPr/>
          <p:nvPr/>
        </p:nvGrpSpPr>
        <p:grpSpPr>
          <a:xfrm>
            <a:off x="804281" y="204686"/>
            <a:ext cx="571498" cy="646331"/>
            <a:chOff x="190501" y="204687"/>
            <a:chExt cx="571498" cy="646331"/>
          </a:xfrm>
        </p:grpSpPr>
        <p:sp>
          <p:nvSpPr>
            <p:cNvPr id="14" name="山形 13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山形 14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1" name="テキスト ボックス 2"/>
          <p:cNvSpPr txBox="1"/>
          <p:nvPr/>
        </p:nvSpPr>
        <p:spPr>
          <a:xfrm>
            <a:off x="1418061" y="204685"/>
            <a:ext cx="38250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ja-JP" sz="3600" b="1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cs typeface="Ebrima" panose="02000000000000000000" pitchFamily="2" charset="0"/>
              </a:rPr>
              <a:t>Uniform LBP[3]</a:t>
            </a:r>
            <a:endParaRPr kumimoji="1" lang="ja-JP" altLang="en-US" sz="3600" b="1" spc="3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cs typeface="Ebrima" panose="02000000000000000000" pitchFamily="2" charset="0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5080337" y="3083781"/>
            <a:ext cx="203132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 smtClean="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00</a:t>
            </a:r>
            <a:r>
              <a:rPr lang="en-US" altLang="ko-KR" sz="2800" dirty="0" smtClean="0">
                <a:solidFill>
                  <a:srgbClr val="FFC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11</a:t>
            </a:r>
            <a:r>
              <a:rPr lang="en-US" altLang="ko-KR" sz="2800" dirty="0" smtClean="0">
                <a:solidFill>
                  <a:srgbClr val="FFFF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00</a:t>
            </a:r>
            <a:r>
              <a:rPr lang="en-US" altLang="ko-KR" sz="2800" dirty="0" smtClean="0">
                <a:solidFill>
                  <a:srgbClr val="92D05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11</a:t>
            </a:r>
            <a:r>
              <a:rPr lang="ko-KR" altLang="en-US" sz="28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endParaRPr lang="ko-KR" altLang="en-US" sz="28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1669671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6096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887522" y="204686"/>
            <a:ext cx="52084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ja-JP" sz="36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Ebrima" panose="02000000000000000000" pitchFamily="2" charset="0"/>
                <a:cs typeface="Ebrima" panose="02000000000000000000" pitchFamily="2" charset="0"/>
              </a:rPr>
              <a:t>A table of Contents</a:t>
            </a:r>
            <a:endParaRPr kumimoji="1" lang="ja-JP" altLang="en-US" sz="3600" b="1" spc="3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cs typeface="Ebrima" panose="02000000000000000000" pitchFamily="2" charset="0"/>
            </a:endParaRPr>
          </a:p>
        </p:txBody>
      </p:sp>
      <p:cxnSp>
        <p:nvCxnSpPr>
          <p:cNvPr id="5" name="直線コネクタ 4"/>
          <p:cNvCxnSpPr/>
          <p:nvPr/>
        </p:nvCxnSpPr>
        <p:spPr>
          <a:xfrm>
            <a:off x="0" y="1009986"/>
            <a:ext cx="12192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グループ化 8"/>
          <p:cNvGrpSpPr/>
          <p:nvPr/>
        </p:nvGrpSpPr>
        <p:grpSpPr>
          <a:xfrm>
            <a:off x="190501" y="204687"/>
            <a:ext cx="571498" cy="646331"/>
            <a:chOff x="190501" y="204687"/>
            <a:chExt cx="571498" cy="646331"/>
          </a:xfrm>
        </p:grpSpPr>
        <p:sp>
          <p:nvSpPr>
            <p:cNvPr id="7" name="山形 6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山形 7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0" name="グループ化 9"/>
          <p:cNvGrpSpPr/>
          <p:nvPr/>
        </p:nvGrpSpPr>
        <p:grpSpPr>
          <a:xfrm>
            <a:off x="887522" y="1321057"/>
            <a:ext cx="6089891" cy="748227"/>
            <a:chOff x="887522" y="1067057"/>
            <a:chExt cx="6089891" cy="748227"/>
          </a:xfrm>
        </p:grpSpPr>
        <p:sp>
          <p:nvSpPr>
            <p:cNvPr id="4" name="正方形/長方形 3"/>
            <p:cNvSpPr/>
            <p:nvPr/>
          </p:nvSpPr>
          <p:spPr>
            <a:xfrm>
              <a:off x="887522" y="1168955"/>
              <a:ext cx="585678" cy="64632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1" name="テキスト ボックス 30"/>
            <p:cNvSpPr txBox="1"/>
            <p:nvPr/>
          </p:nvSpPr>
          <p:spPr>
            <a:xfrm>
              <a:off x="1629474" y="1067057"/>
              <a:ext cx="534793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800" spc="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The basic LBP operation </a:t>
              </a:r>
              <a:endParaRPr lang="ja-JP" altLang="en-US" sz="28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endParaRPr>
            </a:p>
          </p:txBody>
        </p:sp>
      </p:grpSp>
      <p:grpSp>
        <p:nvGrpSpPr>
          <p:cNvPr id="33" name="グループ化 32"/>
          <p:cNvGrpSpPr/>
          <p:nvPr/>
        </p:nvGrpSpPr>
        <p:grpSpPr>
          <a:xfrm>
            <a:off x="887522" y="2271731"/>
            <a:ext cx="3058612" cy="748227"/>
            <a:chOff x="887522" y="1067057"/>
            <a:chExt cx="3058612" cy="748227"/>
          </a:xfrm>
        </p:grpSpPr>
        <p:sp>
          <p:nvSpPr>
            <p:cNvPr id="34" name="正方形/長方形 33"/>
            <p:cNvSpPr/>
            <p:nvPr/>
          </p:nvSpPr>
          <p:spPr>
            <a:xfrm>
              <a:off x="887522" y="1168955"/>
              <a:ext cx="585678" cy="64632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6" name="テキスト ボックス 35"/>
            <p:cNvSpPr txBox="1"/>
            <p:nvPr/>
          </p:nvSpPr>
          <p:spPr>
            <a:xfrm>
              <a:off x="1629474" y="1067057"/>
              <a:ext cx="231666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800" spc="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Extensions</a:t>
              </a:r>
              <a:endParaRPr lang="ja-JP" altLang="en-US" sz="28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endParaRPr>
            </a:p>
          </p:txBody>
        </p:sp>
      </p:grpSp>
      <p:grpSp>
        <p:nvGrpSpPr>
          <p:cNvPr id="38" name="グループ化 37"/>
          <p:cNvGrpSpPr/>
          <p:nvPr/>
        </p:nvGrpSpPr>
        <p:grpSpPr>
          <a:xfrm>
            <a:off x="887522" y="3222405"/>
            <a:ext cx="2144900" cy="748227"/>
            <a:chOff x="887522" y="1067057"/>
            <a:chExt cx="2144900" cy="748227"/>
          </a:xfrm>
        </p:grpSpPr>
        <p:sp>
          <p:nvSpPr>
            <p:cNvPr id="39" name="正方形/長方形 38"/>
            <p:cNvSpPr/>
            <p:nvPr/>
          </p:nvSpPr>
          <p:spPr>
            <a:xfrm>
              <a:off x="887522" y="1168955"/>
              <a:ext cx="585678" cy="64632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1" name="テキスト ボックス 40"/>
            <p:cNvSpPr txBox="1"/>
            <p:nvPr/>
          </p:nvSpPr>
          <p:spPr>
            <a:xfrm>
              <a:off x="1629474" y="1067057"/>
              <a:ext cx="140294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800" spc="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CODE</a:t>
              </a:r>
              <a:endParaRPr lang="ja-JP" altLang="en-US" sz="28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endParaRPr>
            </a:p>
          </p:txBody>
        </p:sp>
      </p:grpSp>
      <p:grpSp>
        <p:nvGrpSpPr>
          <p:cNvPr id="43" name="グループ化 42"/>
          <p:cNvGrpSpPr/>
          <p:nvPr/>
        </p:nvGrpSpPr>
        <p:grpSpPr>
          <a:xfrm>
            <a:off x="887522" y="4173079"/>
            <a:ext cx="6364004" cy="748227"/>
            <a:chOff x="887522" y="1067057"/>
            <a:chExt cx="6364004" cy="748227"/>
          </a:xfrm>
        </p:grpSpPr>
        <p:sp>
          <p:nvSpPr>
            <p:cNvPr id="44" name="正方形/長方形 43"/>
            <p:cNvSpPr/>
            <p:nvPr/>
          </p:nvSpPr>
          <p:spPr>
            <a:xfrm>
              <a:off x="887522" y="1168955"/>
              <a:ext cx="585678" cy="64632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6" name="テキスト ボックス 45"/>
            <p:cNvSpPr txBox="1"/>
            <p:nvPr/>
          </p:nvSpPr>
          <p:spPr>
            <a:xfrm>
              <a:off x="1629474" y="1067057"/>
              <a:ext cx="56220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800" spc="3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Application and Summary</a:t>
              </a:r>
              <a:endParaRPr lang="ja-JP" altLang="en-US" sz="28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endParaRPr>
            </a:p>
          </p:txBody>
        </p:sp>
      </p:grpSp>
      <p:sp>
        <p:nvSpPr>
          <p:cNvPr id="11" name="テキスト ボックス 10"/>
          <p:cNvSpPr txBox="1"/>
          <p:nvPr/>
        </p:nvSpPr>
        <p:spPr>
          <a:xfrm>
            <a:off x="1125543" y="1507766"/>
            <a:ext cx="50045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ja-JP" sz="4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1</a:t>
            </a:r>
            <a:endParaRPr kumimoji="1" lang="ja-JP" altLang="en-US" sz="4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53" name="テキスト ボックス 52"/>
          <p:cNvSpPr txBox="1"/>
          <p:nvPr/>
        </p:nvSpPr>
        <p:spPr>
          <a:xfrm>
            <a:off x="1109062" y="2434290"/>
            <a:ext cx="50045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ja-JP" sz="4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2</a:t>
            </a:r>
            <a:endParaRPr kumimoji="1" lang="ja-JP" altLang="en-US" sz="4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54" name="テキスト ボックス 53"/>
          <p:cNvSpPr txBox="1"/>
          <p:nvPr/>
        </p:nvSpPr>
        <p:spPr>
          <a:xfrm>
            <a:off x="1105281" y="3373514"/>
            <a:ext cx="50045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ja-JP" sz="4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3</a:t>
            </a:r>
            <a:endParaRPr kumimoji="1" lang="ja-JP" altLang="en-US" sz="4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55" name="テキスト ボックス 54"/>
          <p:cNvSpPr txBox="1"/>
          <p:nvPr/>
        </p:nvSpPr>
        <p:spPr>
          <a:xfrm>
            <a:off x="1101500" y="4338138"/>
            <a:ext cx="50045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ja-JP" sz="4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4</a:t>
            </a:r>
            <a:endParaRPr kumimoji="1" lang="ja-JP" altLang="en-US" sz="4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448130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6096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" name="直線コネクタ 4"/>
          <p:cNvCxnSpPr/>
          <p:nvPr/>
        </p:nvCxnSpPr>
        <p:spPr>
          <a:xfrm>
            <a:off x="0" y="1009986"/>
            <a:ext cx="12192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グループ化 8"/>
          <p:cNvGrpSpPr/>
          <p:nvPr/>
        </p:nvGrpSpPr>
        <p:grpSpPr>
          <a:xfrm>
            <a:off x="190501" y="204687"/>
            <a:ext cx="571498" cy="646331"/>
            <a:chOff x="190501" y="204687"/>
            <a:chExt cx="571498" cy="646331"/>
          </a:xfrm>
        </p:grpSpPr>
        <p:sp>
          <p:nvSpPr>
            <p:cNvPr id="7" name="山形 6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山形 7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グループ化 12"/>
          <p:cNvGrpSpPr/>
          <p:nvPr/>
        </p:nvGrpSpPr>
        <p:grpSpPr>
          <a:xfrm>
            <a:off x="804281" y="204686"/>
            <a:ext cx="571498" cy="646331"/>
            <a:chOff x="190501" y="204687"/>
            <a:chExt cx="571498" cy="646331"/>
          </a:xfrm>
        </p:grpSpPr>
        <p:sp>
          <p:nvSpPr>
            <p:cNvPr id="14" name="山形 13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山形 14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1" name="テキスト ボックス 2"/>
          <p:cNvSpPr txBox="1"/>
          <p:nvPr/>
        </p:nvSpPr>
        <p:spPr>
          <a:xfrm>
            <a:off x="1418061" y="204685"/>
            <a:ext cx="38250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ja-JP" sz="3600" b="1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cs typeface="Ebrima" panose="02000000000000000000" pitchFamily="2" charset="0"/>
              </a:rPr>
              <a:t>Uniform LBP[3]</a:t>
            </a:r>
            <a:endParaRPr kumimoji="1" lang="ja-JP" altLang="en-US" sz="3600" b="1" spc="3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cs typeface="Ebrima" panose="02000000000000000000" pitchFamily="2" charset="0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5080337" y="3083781"/>
            <a:ext cx="203132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 smtClean="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00</a:t>
            </a:r>
            <a:r>
              <a:rPr lang="en-US" altLang="ko-KR" sz="2800" dirty="0" smtClean="0">
                <a:solidFill>
                  <a:srgbClr val="FFC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11</a:t>
            </a:r>
            <a:r>
              <a:rPr lang="en-US" altLang="ko-KR" sz="2800" dirty="0" smtClean="0">
                <a:solidFill>
                  <a:srgbClr val="FFFF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00</a:t>
            </a:r>
            <a:r>
              <a:rPr lang="en-US" altLang="ko-KR" sz="2800" dirty="0" smtClean="0">
                <a:solidFill>
                  <a:srgbClr val="92D05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11</a:t>
            </a:r>
            <a:r>
              <a:rPr lang="ko-KR" altLang="en-US" sz="28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endParaRPr lang="ko-KR" altLang="en-US" sz="28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" name="아래쪽 화살표 3"/>
          <p:cNvSpPr/>
          <p:nvPr/>
        </p:nvSpPr>
        <p:spPr>
          <a:xfrm>
            <a:off x="5477163" y="2456876"/>
            <a:ext cx="267855" cy="655782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아래쪽 화살표 15"/>
          <p:cNvSpPr/>
          <p:nvPr/>
        </p:nvSpPr>
        <p:spPr>
          <a:xfrm>
            <a:off x="5902276" y="2456876"/>
            <a:ext cx="267855" cy="655782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아래쪽 화살표 17"/>
          <p:cNvSpPr/>
          <p:nvPr/>
        </p:nvSpPr>
        <p:spPr>
          <a:xfrm>
            <a:off x="6327389" y="2456876"/>
            <a:ext cx="267855" cy="655782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475185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6096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" name="直線コネクタ 4"/>
          <p:cNvCxnSpPr/>
          <p:nvPr/>
        </p:nvCxnSpPr>
        <p:spPr>
          <a:xfrm>
            <a:off x="0" y="1009986"/>
            <a:ext cx="12192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グループ化 8"/>
          <p:cNvGrpSpPr/>
          <p:nvPr/>
        </p:nvGrpSpPr>
        <p:grpSpPr>
          <a:xfrm>
            <a:off x="190501" y="204687"/>
            <a:ext cx="571498" cy="646331"/>
            <a:chOff x="190501" y="204687"/>
            <a:chExt cx="571498" cy="646331"/>
          </a:xfrm>
        </p:grpSpPr>
        <p:sp>
          <p:nvSpPr>
            <p:cNvPr id="7" name="山形 6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山形 7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グループ化 12"/>
          <p:cNvGrpSpPr/>
          <p:nvPr/>
        </p:nvGrpSpPr>
        <p:grpSpPr>
          <a:xfrm>
            <a:off x="804281" y="204686"/>
            <a:ext cx="571498" cy="646331"/>
            <a:chOff x="190501" y="204687"/>
            <a:chExt cx="571498" cy="646331"/>
          </a:xfrm>
        </p:grpSpPr>
        <p:sp>
          <p:nvSpPr>
            <p:cNvPr id="14" name="山形 13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山形 14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1" name="テキスト ボックス 2"/>
          <p:cNvSpPr txBox="1"/>
          <p:nvPr/>
        </p:nvSpPr>
        <p:spPr>
          <a:xfrm>
            <a:off x="1418061" y="204685"/>
            <a:ext cx="38250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ja-JP" sz="3600" b="1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cs typeface="Ebrima" panose="02000000000000000000" pitchFamily="2" charset="0"/>
              </a:rPr>
              <a:t>Uniform LBP[3]</a:t>
            </a:r>
            <a:endParaRPr kumimoji="1" lang="ja-JP" altLang="en-US" sz="3600" b="1" spc="3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cs typeface="Ebrima" panose="02000000000000000000" pitchFamily="2" charset="0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6369029"/>
              </p:ext>
            </p:extLst>
          </p:nvPr>
        </p:nvGraphicFramePr>
        <p:xfrm>
          <a:off x="3923723" y="2777367"/>
          <a:ext cx="4344554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2277">
                  <a:extLst>
                    <a:ext uri="{9D8B030D-6E8A-4147-A177-3AD203B41FA5}">
                      <a16:colId xmlns:a16="http://schemas.microsoft.com/office/drawing/2014/main" val="1223272505"/>
                    </a:ext>
                  </a:extLst>
                </a:gridCol>
                <a:gridCol w="2172277">
                  <a:extLst>
                    <a:ext uri="{9D8B030D-6E8A-4147-A177-3AD203B41FA5}">
                      <a16:colId xmlns:a16="http://schemas.microsoft.com/office/drawing/2014/main" val="11417198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Uniform</a:t>
                      </a:r>
                      <a:endParaRPr lang="ko-KR" altLang="en-US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Non-Uniform</a:t>
                      </a:r>
                      <a:endParaRPr lang="ko-KR" altLang="en-US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54514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00110011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39692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0560976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6096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" name="直線コネクタ 4"/>
          <p:cNvCxnSpPr/>
          <p:nvPr/>
        </p:nvCxnSpPr>
        <p:spPr>
          <a:xfrm>
            <a:off x="0" y="1009986"/>
            <a:ext cx="12192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グループ化 8"/>
          <p:cNvGrpSpPr/>
          <p:nvPr/>
        </p:nvGrpSpPr>
        <p:grpSpPr>
          <a:xfrm>
            <a:off x="190501" y="204687"/>
            <a:ext cx="571498" cy="646331"/>
            <a:chOff x="190501" y="204687"/>
            <a:chExt cx="571498" cy="646331"/>
          </a:xfrm>
        </p:grpSpPr>
        <p:sp>
          <p:nvSpPr>
            <p:cNvPr id="7" name="山形 6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山形 7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グループ化 12"/>
          <p:cNvGrpSpPr/>
          <p:nvPr/>
        </p:nvGrpSpPr>
        <p:grpSpPr>
          <a:xfrm>
            <a:off x="804281" y="204686"/>
            <a:ext cx="571498" cy="646331"/>
            <a:chOff x="190501" y="204687"/>
            <a:chExt cx="571498" cy="646331"/>
          </a:xfrm>
        </p:grpSpPr>
        <p:sp>
          <p:nvSpPr>
            <p:cNvPr id="14" name="山形 13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山形 14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1" name="テキスト ボックス 2"/>
          <p:cNvSpPr txBox="1"/>
          <p:nvPr/>
        </p:nvSpPr>
        <p:spPr>
          <a:xfrm>
            <a:off x="1418061" y="204685"/>
            <a:ext cx="38250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ja-JP" sz="3600" b="1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cs typeface="Ebrima" panose="02000000000000000000" pitchFamily="2" charset="0"/>
              </a:rPr>
              <a:t>Uniform LBP[3]</a:t>
            </a:r>
            <a:endParaRPr kumimoji="1" lang="ja-JP" altLang="en-US" sz="3600" b="1" spc="3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cs typeface="Ebrima" panose="02000000000000000000" pitchFamily="2" charset="0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7823537" y="3102955"/>
            <a:ext cx="19415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11</a:t>
            </a:r>
            <a:r>
              <a:rPr lang="en-US" altLang="ko-KR" sz="2800" dirty="0">
                <a:solidFill>
                  <a:srgbClr val="FFC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0000</a:t>
            </a:r>
            <a:r>
              <a:rPr lang="en-US" altLang="ko-KR" sz="2800" dirty="0">
                <a:solidFill>
                  <a:srgbClr val="FFFF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11</a:t>
            </a:r>
            <a:endParaRPr lang="en-US" altLang="ko-KR" sz="2800" dirty="0">
              <a:solidFill>
                <a:srgbClr val="FFFF0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6" name="아래쪽 화살표 15"/>
          <p:cNvSpPr/>
          <p:nvPr/>
        </p:nvSpPr>
        <p:spPr>
          <a:xfrm>
            <a:off x="8220363" y="2476050"/>
            <a:ext cx="267855" cy="655782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아래쪽 화살표 17"/>
          <p:cNvSpPr/>
          <p:nvPr/>
        </p:nvSpPr>
        <p:spPr>
          <a:xfrm>
            <a:off x="9102436" y="2476050"/>
            <a:ext cx="267855" cy="655782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6801697"/>
              </p:ext>
            </p:extLst>
          </p:nvPr>
        </p:nvGraphicFramePr>
        <p:xfrm>
          <a:off x="1375779" y="2622885"/>
          <a:ext cx="4344554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2277">
                  <a:extLst>
                    <a:ext uri="{9D8B030D-6E8A-4147-A177-3AD203B41FA5}">
                      <a16:colId xmlns:a16="http://schemas.microsoft.com/office/drawing/2014/main" val="1223272505"/>
                    </a:ext>
                  </a:extLst>
                </a:gridCol>
                <a:gridCol w="2172277">
                  <a:extLst>
                    <a:ext uri="{9D8B030D-6E8A-4147-A177-3AD203B41FA5}">
                      <a16:colId xmlns:a16="http://schemas.microsoft.com/office/drawing/2014/main" val="11417198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Uniform</a:t>
                      </a:r>
                      <a:endParaRPr lang="ko-KR" altLang="en-US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Non-Uniform</a:t>
                      </a:r>
                      <a:endParaRPr lang="ko-KR" altLang="en-US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54514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11000011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00110011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39692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7268468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6096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" name="直線コネクタ 4"/>
          <p:cNvCxnSpPr/>
          <p:nvPr/>
        </p:nvCxnSpPr>
        <p:spPr>
          <a:xfrm>
            <a:off x="0" y="1009986"/>
            <a:ext cx="12192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グループ化 8"/>
          <p:cNvGrpSpPr/>
          <p:nvPr/>
        </p:nvGrpSpPr>
        <p:grpSpPr>
          <a:xfrm>
            <a:off x="190501" y="204687"/>
            <a:ext cx="571498" cy="646331"/>
            <a:chOff x="190501" y="204687"/>
            <a:chExt cx="571498" cy="646331"/>
          </a:xfrm>
        </p:grpSpPr>
        <p:sp>
          <p:nvSpPr>
            <p:cNvPr id="7" name="山形 6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山形 7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グループ化 12"/>
          <p:cNvGrpSpPr/>
          <p:nvPr/>
        </p:nvGrpSpPr>
        <p:grpSpPr>
          <a:xfrm>
            <a:off x="804281" y="204686"/>
            <a:ext cx="571498" cy="646331"/>
            <a:chOff x="190501" y="204687"/>
            <a:chExt cx="571498" cy="646331"/>
          </a:xfrm>
        </p:grpSpPr>
        <p:sp>
          <p:nvSpPr>
            <p:cNvPr id="14" name="山形 13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山形 14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1" name="テキスト ボックス 2"/>
          <p:cNvSpPr txBox="1"/>
          <p:nvPr/>
        </p:nvSpPr>
        <p:spPr>
          <a:xfrm>
            <a:off x="1418061" y="204685"/>
            <a:ext cx="38250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ja-JP" sz="3600" b="1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cs typeface="Ebrima" panose="02000000000000000000" pitchFamily="2" charset="0"/>
              </a:rPr>
              <a:t>Uniform LBP[3]</a:t>
            </a:r>
            <a:endParaRPr kumimoji="1" lang="ja-JP" altLang="en-US" sz="3600" b="1" spc="3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cs typeface="Ebrima" panose="02000000000000000000" pitchFamily="2" charset="0"/>
            </a:endParaRPr>
          </a:p>
        </p:txBody>
      </p:sp>
      <p:graphicFrame>
        <p:nvGraphicFramePr>
          <p:cNvPr id="19" name="표 18"/>
          <p:cNvGraphicFramePr>
            <a:graphicFrameLocks noGrp="1"/>
          </p:cNvGraphicFramePr>
          <p:nvPr/>
        </p:nvGraphicFramePr>
        <p:xfrm>
          <a:off x="3923723" y="2665028"/>
          <a:ext cx="4344554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2277">
                  <a:extLst>
                    <a:ext uri="{9D8B030D-6E8A-4147-A177-3AD203B41FA5}">
                      <a16:colId xmlns:a16="http://schemas.microsoft.com/office/drawing/2014/main" val="1223272505"/>
                    </a:ext>
                  </a:extLst>
                </a:gridCol>
                <a:gridCol w="2172277">
                  <a:extLst>
                    <a:ext uri="{9D8B030D-6E8A-4147-A177-3AD203B41FA5}">
                      <a16:colId xmlns:a16="http://schemas.microsoft.com/office/drawing/2014/main" val="11417198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Uniform</a:t>
                      </a:r>
                      <a:endParaRPr lang="ko-KR" altLang="en-US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Non-Uniform</a:t>
                      </a:r>
                      <a:endParaRPr lang="ko-KR" altLang="en-US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54514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58</a:t>
                      </a:r>
                      <a:r>
                        <a:rPr lang="ko-KR" altLang="en-US" dirty="0" smtClean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개</a:t>
                      </a:r>
                      <a:endParaRPr lang="en-US" altLang="ko-KR" dirty="0" smtClean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198</a:t>
                      </a:r>
                      <a:r>
                        <a:rPr lang="ko-KR" altLang="en-US" dirty="0" smtClean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개</a:t>
                      </a:r>
                      <a:endParaRPr lang="en-US" altLang="ko-KR" dirty="0" smtClean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39692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4281323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6096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" name="直線コネクタ 4"/>
          <p:cNvCxnSpPr/>
          <p:nvPr/>
        </p:nvCxnSpPr>
        <p:spPr>
          <a:xfrm>
            <a:off x="0" y="1009986"/>
            <a:ext cx="12192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グループ化 8"/>
          <p:cNvGrpSpPr/>
          <p:nvPr/>
        </p:nvGrpSpPr>
        <p:grpSpPr>
          <a:xfrm>
            <a:off x="190501" y="204687"/>
            <a:ext cx="571498" cy="646331"/>
            <a:chOff x="190501" y="204687"/>
            <a:chExt cx="571498" cy="646331"/>
          </a:xfrm>
        </p:grpSpPr>
        <p:sp>
          <p:nvSpPr>
            <p:cNvPr id="7" name="山形 6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山形 7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グループ化 12"/>
          <p:cNvGrpSpPr/>
          <p:nvPr/>
        </p:nvGrpSpPr>
        <p:grpSpPr>
          <a:xfrm>
            <a:off x="804281" y="204686"/>
            <a:ext cx="571498" cy="646331"/>
            <a:chOff x="190501" y="204687"/>
            <a:chExt cx="571498" cy="646331"/>
          </a:xfrm>
        </p:grpSpPr>
        <p:sp>
          <p:nvSpPr>
            <p:cNvPr id="14" name="山形 13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山形 14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1" name="テキスト ボックス 2"/>
          <p:cNvSpPr txBox="1"/>
          <p:nvPr/>
        </p:nvSpPr>
        <p:spPr>
          <a:xfrm>
            <a:off x="1418061" y="204685"/>
            <a:ext cx="38250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ja-JP" sz="3600" b="1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cs typeface="Ebrima" panose="02000000000000000000" pitchFamily="2" charset="0"/>
              </a:rPr>
              <a:t>Uniform LBP[3]</a:t>
            </a:r>
            <a:endParaRPr kumimoji="1" lang="ja-JP" altLang="en-US" sz="3600" b="1" spc="3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cs typeface="Ebrima" panose="02000000000000000000" pitchFamily="2" charset="0"/>
            </a:endParaRPr>
          </a:p>
        </p:txBody>
      </p:sp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8516549"/>
              </p:ext>
            </p:extLst>
          </p:nvPr>
        </p:nvGraphicFramePr>
        <p:xfrm>
          <a:off x="3923723" y="2665028"/>
          <a:ext cx="4344554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2277">
                  <a:extLst>
                    <a:ext uri="{9D8B030D-6E8A-4147-A177-3AD203B41FA5}">
                      <a16:colId xmlns:a16="http://schemas.microsoft.com/office/drawing/2014/main" val="1223272505"/>
                    </a:ext>
                  </a:extLst>
                </a:gridCol>
                <a:gridCol w="2172277">
                  <a:extLst>
                    <a:ext uri="{9D8B030D-6E8A-4147-A177-3AD203B41FA5}">
                      <a16:colId xmlns:a16="http://schemas.microsoft.com/office/drawing/2014/main" val="11417198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Uniform</a:t>
                      </a:r>
                      <a:endParaRPr lang="ko-KR" altLang="en-US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Non-Uniform</a:t>
                      </a:r>
                      <a:endParaRPr lang="ko-KR" altLang="en-US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54514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58</a:t>
                      </a:r>
                      <a:r>
                        <a:rPr lang="ko-KR" altLang="en-US" dirty="0" smtClean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개</a:t>
                      </a:r>
                      <a:endParaRPr lang="en-US" altLang="ko-KR" dirty="0" smtClean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198</a:t>
                      </a:r>
                      <a:r>
                        <a:rPr lang="ko-KR" altLang="en-US" dirty="0" smtClean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개</a:t>
                      </a:r>
                      <a:endParaRPr lang="en-US" altLang="ko-KR" dirty="0" smtClean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3969234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3983755" y="3526780"/>
            <a:ext cx="42244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Non-Uniform features(198</a:t>
            </a:r>
            <a:r>
              <a:rPr lang="ko-KR" altLang="en-US" dirty="0" smtClean="0"/>
              <a:t>개</a:t>
            </a:r>
            <a:r>
              <a:rPr lang="en-US" altLang="ko-KR" dirty="0" smtClean="0"/>
              <a:t>), 1</a:t>
            </a:r>
            <a:r>
              <a:rPr lang="ko-KR" altLang="en-US" dirty="0" smtClean="0"/>
              <a:t>개로 통합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5941041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6096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" name="直線コネクタ 4"/>
          <p:cNvCxnSpPr/>
          <p:nvPr/>
        </p:nvCxnSpPr>
        <p:spPr>
          <a:xfrm>
            <a:off x="0" y="1009986"/>
            <a:ext cx="12192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グループ化 8"/>
          <p:cNvGrpSpPr/>
          <p:nvPr/>
        </p:nvGrpSpPr>
        <p:grpSpPr>
          <a:xfrm>
            <a:off x="190501" y="204687"/>
            <a:ext cx="571498" cy="646331"/>
            <a:chOff x="190501" y="204687"/>
            <a:chExt cx="571498" cy="646331"/>
          </a:xfrm>
        </p:grpSpPr>
        <p:sp>
          <p:nvSpPr>
            <p:cNvPr id="7" name="山形 6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山形 7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グループ化 12"/>
          <p:cNvGrpSpPr/>
          <p:nvPr/>
        </p:nvGrpSpPr>
        <p:grpSpPr>
          <a:xfrm>
            <a:off x="804281" y="204686"/>
            <a:ext cx="571498" cy="646331"/>
            <a:chOff x="190501" y="204687"/>
            <a:chExt cx="571498" cy="646331"/>
          </a:xfrm>
        </p:grpSpPr>
        <p:sp>
          <p:nvSpPr>
            <p:cNvPr id="14" name="山形 13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山形 14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1" name="テキスト ボックス 2"/>
          <p:cNvSpPr txBox="1"/>
          <p:nvPr/>
        </p:nvSpPr>
        <p:spPr>
          <a:xfrm>
            <a:off x="1418061" y="204685"/>
            <a:ext cx="38250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ja-JP" sz="3600" b="1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cs typeface="Ebrima" panose="02000000000000000000" pitchFamily="2" charset="0"/>
              </a:rPr>
              <a:t>Uniform LBP[3]</a:t>
            </a:r>
            <a:endParaRPr kumimoji="1" lang="ja-JP" altLang="en-US" sz="3600" b="1" spc="3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cs typeface="Ebrima" panose="02000000000000000000" pitchFamily="2" charset="0"/>
            </a:endParaRPr>
          </a:p>
        </p:txBody>
      </p:sp>
      <p:graphicFrame>
        <p:nvGraphicFramePr>
          <p:cNvPr id="19" name="표 18"/>
          <p:cNvGraphicFramePr>
            <a:graphicFrameLocks noGrp="1"/>
          </p:cNvGraphicFramePr>
          <p:nvPr/>
        </p:nvGraphicFramePr>
        <p:xfrm>
          <a:off x="3923723" y="2665028"/>
          <a:ext cx="4344554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2277">
                  <a:extLst>
                    <a:ext uri="{9D8B030D-6E8A-4147-A177-3AD203B41FA5}">
                      <a16:colId xmlns:a16="http://schemas.microsoft.com/office/drawing/2014/main" val="1223272505"/>
                    </a:ext>
                  </a:extLst>
                </a:gridCol>
                <a:gridCol w="2172277">
                  <a:extLst>
                    <a:ext uri="{9D8B030D-6E8A-4147-A177-3AD203B41FA5}">
                      <a16:colId xmlns:a16="http://schemas.microsoft.com/office/drawing/2014/main" val="11417198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Uniform</a:t>
                      </a:r>
                      <a:endParaRPr lang="ko-KR" altLang="en-US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Non-Uniform</a:t>
                      </a:r>
                      <a:endParaRPr lang="ko-KR" altLang="en-US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54514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58</a:t>
                      </a:r>
                      <a:r>
                        <a:rPr lang="ko-KR" altLang="en-US" dirty="0" smtClean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개</a:t>
                      </a:r>
                      <a:endParaRPr lang="en-US" altLang="ko-KR" dirty="0" smtClean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198</a:t>
                      </a:r>
                      <a:r>
                        <a:rPr lang="ko-KR" altLang="en-US" dirty="0" smtClean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개</a:t>
                      </a:r>
                      <a:endParaRPr lang="en-US" altLang="ko-KR" dirty="0" smtClean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3969234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4555353" y="3537527"/>
            <a:ext cx="30812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256</a:t>
            </a:r>
            <a:r>
              <a:rPr lang="ko-KR" altLang="en-US" dirty="0" smtClean="0"/>
              <a:t>개의 특징을 </a:t>
            </a:r>
            <a:r>
              <a:rPr lang="en-US" altLang="ko-KR" dirty="0" smtClean="0"/>
              <a:t>59</a:t>
            </a:r>
            <a:r>
              <a:rPr lang="ko-KR" altLang="en-US" dirty="0" smtClean="0"/>
              <a:t>개로 표현</a:t>
            </a:r>
            <a:r>
              <a:rPr lang="en-US" altLang="ko-KR" dirty="0" smtClean="0"/>
              <a:t>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6692378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6096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" name="直線コネクタ 4"/>
          <p:cNvCxnSpPr/>
          <p:nvPr/>
        </p:nvCxnSpPr>
        <p:spPr>
          <a:xfrm>
            <a:off x="0" y="1009986"/>
            <a:ext cx="12192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グループ化 8"/>
          <p:cNvGrpSpPr/>
          <p:nvPr/>
        </p:nvGrpSpPr>
        <p:grpSpPr>
          <a:xfrm>
            <a:off x="190501" y="204687"/>
            <a:ext cx="571498" cy="646331"/>
            <a:chOff x="190501" y="204687"/>
            <a:chExt cx="571498" cy="646331"/>
          </a:xfrm>
        </p:grpSpPr>
        <p:sp>
          <p:nvSpPr>
            <p:cNvPr id="7" name="山形 6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山形 7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グループ化 12"/>
          <p:cNvGrpSpPr/>
          <p:nvPr/>
        </p:nvGrpSpPr>
        <p:grpSpPr>
          <a:xfrm>
            <a:off x="804281" y="204686"/>
            <a:ext cx="571498" cy="646331"/>
            <a:chOff x="190501" y="204687"/>
            <a:chExt cx="571498" cy="646331"/>
          </a:xfrm>
        </p:grpSpPr>
        <p:sp>
          <p:nvSpPr>
            <p:cNvPr id="14" name="山形 13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山形 14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1" name="テキスト ボックス 2"/>
          <p:cNvSpPr txBox="1"/>
          <p:nvPr/>
        </p:nvSpPr>
        <p:spPr>
          <a:xfrm>
            <a:off x="1418061" y="204685"/>
            <a:ext cx="38250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ja-JP" sz="3600" b="1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cs typeface="Ebrima" panose="02000000000000000000" pitchFamily="2" charset="0"/>
              </a:rPr>
              <a:t>Uniform LBP[3]</a:t>
            </a:r>
            <a:endParaRPr kumimoji="1" lang="ja-JP" altLang="en-US" sz="3600" b="1" spc="3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cs typeface="Ebrima" panose="02000000000000000000" pitchFamily="2" charset="0"/>
            </a:endParaRPr>
          </a:p>
        </p:txBody>
      </p:sp>
      <p:graphicFrame>
        <p:nvGraphicFramePr>
          <p:cNvPr id="19" name="표 18"/>
          <p:cNvGraphicFramePr>
            <a:graphicFrameLocks noGrp="1"/>
          </p:cNvGraphicFramePr>
          <p:nvPr/>
        </p:nvGraphicFramePr>
        <p:xfrm>
          <a:off x="3923723" y="2665028"/>
          <a:ext cx="4344554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2277">
                  <a:extLst>
                    <a:ext uri="{9D8B030D-6E8A-4147-A177-3AD203B41FA5}">
                      <a16:colId xmlns:a16="http://schemas.microsoft.com/office/drawing/2014/main" val="1223272505"/>
                    </a:ext>
                  </a:extLst>
                </a:gridCol>
                <a:gridCol w="2172277">
                  <a:extLst>
                    <a:ext uri="{9D8B030D-6E8A-4147-A177-3AD203B41FA5}">
                      <a16:colId xmlns:a16="http://schemas.microsoft.com/office/drawing/2014/main" val="11417198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Uniform</a:t>
                      </a:r>
                      <a:endParaRPr lang="ko-KR" altLang="en-US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Non-Uniform</a:t>
                      </a:r>
                      <a:endParaRPr lang="ko-KR" altLang="en-US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54514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58</a:t>
                      </a:r>
                      <a:r>
                        <a:rPr lang="ko-KR" altLang="en-US" dirty="0" smtClean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개</a:t>
                      </a:r>
                      <a:endParaRPr lang="en-US" altLang="ko-KR" dirty="0" smtClean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198</a:t>
                      </a:r>
                      <a:r>
                        <a:rPr lang="ko-KR" altLang="en-US" dirty="0" smtClean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개</a:t>
                      </a:r>
                      <a:endParaRPr lang="en-US" altLang="ko-KR" dirty="0" smtClean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3969234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4555353" y="3537527"/>
            <a:ext cx="30812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256</a:t>
            </a:r>
            <a:r>
              <a:rPr lang="ko-KR" altLang="en-US" dirty="0" smtClean="0"/>
              <a:t>개의 특징을 </a:t>
            </a:r>
            <a:r>
              <a:rPr lang="en-US" altLang="ko-KR" dirty="0" smtClean="0"/>
              <a:t>59</a:t>
            </a:r>
            <a:r>
              <a:rPr lang="ko-KR" altLang="en-US" dirty="0" smtClean="0"/>
              <a:t>개로 표현</a:t>
            </a:r>
            <a:r>
              <a:rPr lang="en-US" altLang="ko-KR" dirty="0" smtClean="0"/>
              <a:t>!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2775677" y="2429531"/>
            <a:ext cx="6640644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800" dirty="0" smtClean="0">
                <a:solidFill>
                  <a:srgbClr val="FF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59/256</a:t>
            </a:r>
            <a:endParaRPr lang="ko-KR" altLang="en-US" sz="13800" dirty="0">
              <a:solidFill>
                <a:srgbClr val="FF000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2400238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6096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" name="直線コネクタ 4"/>
          <p:cNvCxnSpPr/>
          <p:nvPr/>
        </p:nvCxnSpPr>
        <p:spPr>
          <a:xfrm>
            <a:off x="0" y="1009986"/>
            <a:ext cx="12192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グループ化 8"/>
          <p:cNvGrpSpPr/>
          <p:nvPr/>
        </p:nvGrpSpPr>
        <p:grpSpPr>
          <a:xfrm>
            <a:off x="190501" y="204687"/>
            <a:ext cx="571498" cy="646331"/>
            <a:chOff x="190501" y="204687"/>
            <a:chExt cx="571498" cy="646331"/>
          </a:xfrm>
        </p:grpSpPr>
        <p:sp>
          <p:nvSpPr>
            <p:cNvPr id="7" name="山形 6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山形 7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グループ化 12"/>
          <p:cNvGrpSpPr/>
          <p:nvPr/>
        </p:nvGrpSpPr>
        <p:grpSpPr>
          <a:xfrm>
            <a:off x="804281" y="204686"/>
            <a:ext cx="571498" cy="646331"/>
            <a:chOff x="190501" y="204687"/>
            <a:chExt cx="571498" cy="646331"/>
          </a:xfrm>
        </p:grpSpPr>
        <p:sp>
          <p:nvSpPr>
            <p:cNvPr id="14" name="山形 13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山形 14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1" name="テキスト ボックス 2"/>
          <p:cNvSpPr txBox="1"/>
          <p:nvPr/>
        </p:nvSpPr>
        <p:spPr>
          <a:xfrm>
            <a:off x="1418061" y="206172"/>
            <a:ext cx="58384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ja-JP" sz="3600" b="1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cs typeface="Ebrima" panose="02000000000000000000" pitchFamily="2" charset="0"/>
              </a:rPr>
              <a:t>Rotation-invariant LBP</a:t>
            </a:r>
            <a:endParaRPr kumimoji="1" lang="ja-JP" altLang="en-US" sz="3600" b="1" spc="3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cs typeface="Ebrima" panose="02000000000000000000" pitchFamily="2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7598" y="1519720"/>
            <a:ext cx="3408750" cy="3445334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6824" y="1538012"/>
            <a:ext cx="3408750" cy="3445334"/>
          </a:xfrm>
          <a:prstGeom prst="rect">
            <a:avLst/>
          </a:prstGeom>
        </p:spPr>
      </p:pic>
      <p:sp>
        <p:nvSpPr>
          <p:cNvPr id="16" name="등호 15"/>
          <p:cNvSpPr/>
          <p:nvPr/>
        </p:nvSpPr>
        <p:spPr>
          <a:xfrm>
            <a:off x="5331579" y="2987778"/>
            <a:ext cx="1741720" cy="849745"/>
          </a:xfrm>
          <a:prstGeom prst="mathEqual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41499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6096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" name="直線コネクタ 4"/>
          <p:cNvCxnSpPr/>
          <p:nvPr/>
        </p:nvCxnSpPr>
        <p:spPr>
          <a:xfrm>
            <a:off x="0" y="1009986"/>
            <a:ext cx="12192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グループ化 8"/>
          <p:cNvGrpSpPr/>
          <p:nvPr/>
        </p:nvGrpSpPr>
        <p:grpSpPr>
          <a:xfrm>
            <a:off x="190501" y="204687"/>
            <a:ext cx="571498" cy="646331"/>
            <a:chOff x="190501" y="204687"/>
            <a:chExt cx="571498" cy="646331"/>
          </a:xfrm>
        </p:grpSpPr>
        <p:sp>
          <p:nvSpPr>
            <p:cNvPr id="7" name="山形 6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山形 7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グループ化 12"/>
          <p:cNvGrpSpPr/>
          <p:nvPr/>
        </p:nvGrpSpPr>
        <p:grpSpPr>
          <a:xfrm>
            <a:off x="804281" y="204686"/>
            <a:ext cx="571498" cy="646331"/>
            <a:chOff x="190501" y="204687"/>
            <a:chExt cx="571498" cy="646331"/>
          </a:xfrm>
        </p:grpSpPr>
        <p:sp>
          <p:nvSpPr>
            <p:cNvPr id="14" name="山形 13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山形 14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7598" y="1519720"/>
            <a:ext cx="3408750" cy="3445334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7176824" y="1538012"/>
            <a:ext cx="3408750" cy="3445334"/>
          </a:xfrm>
          <a:prstGeom prst="rect">
            <a:avLst/>
          </a:prstGeom>
        </p:spPr>
      </p:pic>
      <p:sp>
        <p:nvSpPr>
          <p:cNvPr id="23" name="등호 22"/>
          <p:cNvSpPr/>
          <p:nvPr/>
        </p:nvSpPr>
        <p:spPr>
          <a:xfrm>
            <a:off x="5331579" y="2987778"/>
            <a:ext cx="1741720" cy="849745"/>
          </a:xfrm>
          <a:prstGeom prst="mathEqual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4" name="テキスト ボックス 2"/>
          <p:cNvSpPr txBox="1"/>
          <p:nvPr/>
        </p:nvSpPr>
        <p:spPr>
          <a:xfrm>
            <a:off x="1418061" y="206172"/>
            <a:ext cx="58384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ja-JP" sz="3600" b="1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cs typeface="Ebrima" panose="02000000000000000000" pitchFamily="2" charset="0"/>
              </a:rPr>
              <a:t>Rotation-invariant LBP</a:t>
            </a:r>
            <a:endParaRPr kumimoji="1" lang="ja-JP" altLang="en-US" sz="3600" b="1" spc="3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cs typeface="Ebrima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276305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6096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" name="直線コネクタ 4"/>
          <p:cNvCxnSpPr/>
          <p:nvPr/>
        </p:nvCxnSpPr>
        <p:spPr>
          <a:xfrm>
            <a:off x="0" y="1009986"/>
            <a:ext cx="12192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グループ化 8"/>
          <p:cNvGrpSpPr/>
          <p:nvPr/>
        </p:nvGrpSpPr>
        <p:grpSpPr>
          <a:xfrm>
            <a:off x="190501" y="204687"/>
            <a:ext cx="571498" cy="646331"/>
            <a:chOff x="190501" y="204687"/>
            <a:chExt cx="571498" cy="646331"/>
          </a:xfrm>
        </p:grpSpPr>
        <p:sp>
          <p:nvSpPr>
            <p:cNvPr id="7" name="山形 6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山形 7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グループ化 12"/>
          <p:cNvGrpSpPr/>
          <p:nvPr/>
        </p:nvGrpSpPr>
        <p:grpSpPr>
          <a:xfrm>
            <a:off x="804281" y="204686"/>
            <a:ext cx="571498" cy="646331"/>
            <a:chOff x="190501" y="204687"/>
            <a:chExt cx="571498" cy="646331"/>
          </a:xfrm>
        </p:grpSpPr>
        <p:sp>
          <p:nvSpPr>
            <p:cNvPr id="14" name="山形 13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山形 14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7598" y="1519720"/>
            <a:ext cx="3408750" cy="3445334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7176824" y="1538012"/>
            <a:ext cx="3408750" cy="344533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837598" y="4965054"/>
            <a:ext cx="34087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11001011</a:t>
            </a:r>
            <a:endParaRPr lang="ko-KR" altLang="en-US" sz="28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158532" y="4965054"/>
            <a:ext cx="34087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00101111</a:t>
            </a:r>
            <a:endParaRPr lang="ko-KR" altLang="en-US" sz="28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" name="부등호 3"/>
          <p:cNvSpPr/>
          <p:nvPr/>
        </p:nvSpPr>
        <p:spPr>
          <a:xfrm>
            <a:off x="5380228" y="4801791"/>
            <a:ext cx="1644423" cy="849745"/>
          </a:xfrm>
          <a:prstGeom prst="mathNotEqual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" name="등호 5"/>
          <p:cNvSpPr/>
          <p:nvPr/>
        </p:nvSpPr>
        <p:spPr>
          <a:xfrm>
            <a:off x="5331579" y="2987778"/>
            <a:ext cx="1741720" cy="849745"/>
          </a:xfrm>
          <a:prstGeom prst="mathEqual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テキスト ボックス 2"/>
          <p:cNvSpPr txBox="1"/>
          <p:nvPr/>
        </p:nvSpPr>
        <p:spPr>
          <a:xfrm>
            <a:off x="1418061" y="206172"/>
            <a:ext cx="58384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ja-JP" sz="3600" b="1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cs typeface="Ebrima" panose="02000000000000000000" pitchFamily="2" charset="0"/>
              </a:rPr>
              <a:t>Rotation-invariant LBP</a:t>
            </a:r>
            <a:endParaRPr kumimoji="1" lang="ja-JP" altLang="en-US" sz="3600" b="1" spc="3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cs typeface="Ebrima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30873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62" b="1228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6" name="グループ化 5"/>
          <p:cNvGrpSpPr/>
          <p:nvPr/>
        </p:nvGrpSpPr>
        <p:grpSpPr>
          <a:xfrm>
            <a:off x="0" y="0"/>
            <a:ext cx="8496300" cy="6858000"/>
            <a:chOff x="0" y="0"/>
            <a:chExt cx="8496300" cy="6858000"/>
          </a:xfrm>
        </p:grpSpPr>
        <p:sp>
          <p:nvSpPr>
            <p:cNvPr id="2" name="直角三角形 1"/>
            <p:cNvSpPr/>
            <p:nvPr/>
          </p:nvSpPr>
          <p:spPr>
            <a:xfrm rot="5400000">
              <a:off x="819150" y="-819150"/>
              <a:ext cx="6858000" cy="8496300"/>
            </a:xfrm>
            <a:prstGeom prst="rtTriangle">
              <a:avLst/>
            </a:prstGeom>
            <a:solidFill>
              <a:schemeClr val="tx1">
                <a:lumMod val="85000"/>
                <a:lumOff val="1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" name="テキスト ボックス 2"/>
            <p:cNvSpPr txBox="1"/>
            <p:nvPr/>
          </p:nvSpPr>
          <p:spPr>
            <a:xfrm>
              <a:off x="400050" y="1028700"/>
              <a:ext cx="2247731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6000" b="1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Part 1</a:t>
              </a:r>
              <a:endParaRPr kumimoji="1" lang="ja-JP" altLang="en-US" sz="6000" b="1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5" name="テキスト ボックス 4"/>
            <p:cNvSpPr txBox="1"/>
            <p:nvPr/>
          </p:nvSpPr>
          <p:spPr>
            <a:xfrm>
              <a:off x="400050" y="2044363"/>
              <a:ext cx="623760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4000" dirty="0">
                  <a:solidFill>
                    <a:schemeClr val="bg1"/>
                  </a:solidFill>
                  <a:latin typeface="Century Gothic" panose="020B0502020202020204" pitchFamily="34" charset="0"/>
                  <a:ea typeface="Ebrima" panose="02000000000000000000" pitchFamily="2" charset="0"/>
                  <a:cs typeface="Ebrima" panose="02000000000000000000" pitchFamily="2" charset="0"/>
                </a:rPr>
                <a:t>The basic LBP operation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3963938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6096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" name="直線コネクタ 4"/>
          <p:cNvCxnSpPr/>
          <p:nvPr/>
        </p:nvCxnSpPr>
        <p:spPr>
          <a:xfrm>
            <a:off x="0" y="1009986"/>
            <a:ext cx="12192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グループ化 8"/>
          <p:cNvGrpSpPr/>
          <p:nvPr/>
        </p:nvGrpSpPr>
        <p:grpSpPr>
          <a:xfrm>
            <a:off x="190501" y="204687"/>
            <a:ext cx="571498" cy="646331"/>
            <a:chOff x="190501" y="204687"/>
            <a:chExt cx="571498" cy="646331"/>
          </a:xfrm>
        </p:grpSpPr>
        <p:sp>
          <p:nvSpPr>
            <p:cNvPr id="7" name="山形 6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山形 7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グループ化 12"/>
          <p:cNvGrpSpPr/>
          <p:nvPr/>
        </p:nvGrpSpPr>
        <p:grpSpPr>
          <a:xfrm>
            <a:off x="804281" y="204686"/>
            <a:ext cx="571498" cy="646331"/>
            <a:chOff x="190501" y="204687"/>
            <a:chExt cx="571498" cy="646331"/>
          </a:xfrm>
        </p:grpSpPr>
        <p:sp>
          <p:nvSpPr>
            <p:cNvPr id="14" name="山形 13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山形 14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11" name="표 10"/>
          <p:cNvGraphicFramePr>
            <a:graphicFrameLocks noGrp="1"/>
          </p:cNvGraphicFramePr>
          <p:nvPr/>
        </p:nvGraphicFramePr>
        <p:xfrm>
          <a:off x="2900218" y="1815283"/>
          <a:ext cx="6391564" cy="3169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95782">
                  <a:extLst>
                    <a:ext uri="{9D8B030D-6E8A-4147-A177-3AD203B41FA5}">
                      <a16:colId xmlns:a16="http://schemas.microsoft.com/office/drawing/2014/main" val="2941304215"/>
                    </a:ext>
                  </a:extLst>
                </a:gridCol>
                <a:gridCol w="3195782">
                  <a:extLst>
                    <a:ext uri="{9D8B030D-6E8A-4147-A177-3AD203B41FA5}">
                      <a16:colId xmlns:a16="http://schemas.microsoft.com/office/drawing/2014/main" val="22694634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SHIFT</a:t>
                      </a:r>
                      <a:endParaRPr lang="ko-KR" altLang="en-US" sz="20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 smtClean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11001011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22277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1</a:t>
                      </a:r>
                      <a:endParaRPr lang="ko-KR" altLang="en-US" sz="20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10010111</a:t>
                      </a:r>
                      <a:endParaRPr lang="ko-KR" altLang="en-US" sz="20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02646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2</a:t>
                      </a:r>
                      <a:endParaRPr lang="ko-KR" altLang="en-US" sz="20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 smtClean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00101111</a:t>
                      </a:r>
                      <a:endParaRPr lang="ko-KR" altLang="en-US" sz="2000" dirty="0" smtClean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2495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3</a:t>
                      </a:r>
                      <a:endParaRPr lang="ko-KR" altLang="en-US" sz="20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01011110</a:t>
                      </a:r>
                      <a:endParaRPr lang="ko-KR" altLang="en-US" sz="20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79683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4</a:t>
                      </a:r>
                      <a:endParaRPr lang="ko-KR" altLang="en-US" sz="20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10111100</a:t>
                      </a:r>
                      <a:endParaRPr lang="ko-KR" altLang="en-US" sz="20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19474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5</a:t>
                      </a:r>
                      <a:endParaRPr lang="ko-KR" altLang="en-US" sz="20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01111001</a:t>
                      </a:r>
                      <a:endParaRPr lang="ko-KR" altLang="en-US" sz="20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524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6</a:t>
                      </a:r>
                      <a:endParaRPr lang="ko-KR" altLang="en-US" sz="20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11110010</a:t>
                      </a:r>
                      <a:endParaRPr lang="ko-KR" altLang="en-US" sz="20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99946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7</a:t>
                      </a:r>
                      <a:endParaRPr lang="ko-KR" altLang="en-US" sz="20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11100101</a:t>
                      </a:r>
                      <a:endParaRPr lang="ko-KR" altLang="en-US" sz="20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3893473"/>
                  </a:ext>
                </a:extLst>
              </a:tr>
            </a:tbl>
          </a:graphicData>
        </a:graphic>
      </p:graphicFrame>
      <p:sp>
        <p:nvSpPr>
          <p:cNvPr id="3" name="오른쪽 중괄호 2"/>
          <p:cNvSpPr/>
          <p:nvPr/>
        </p:nvSpPr>
        <p:spPr>
          <a:xfrm>
            <a:off x="9596582" y="1815283"/>
            <a:ext cx="332509" cy="3169920"/>
          </a:xfrm>
          <a:prstGeom prst="rightBrac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등호 15"/>
          <p:cNvSpPr/>
          <p:nvPr/>
        </p:nvSpPr>
        <p:spPr>
          <a:xfrm>
            <a:off x="10346924" y="2975370"/>
            <a:ext cx="1004567" cy="849745"/>
          </a:xfrm>
          <a:prstGeom prst="mathEqual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テキスト ボックス 2"/>
          <p:cNvSpPr txBox="1"/>
          <p:nvPr/>
        </p:nvSpPr>
        <p:spPr>
          <a:xfrm>
            <a:off x="1418061" y="206172"/>
            <a:ext cx="58384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ja-JP" sz="3600" b="1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cs typeface="Ebrima" panose="02000000000000000000" pitchFamily="2" charset="0"/>
              </a:rPr>
              <a:t>Rotation-invariant LBP</a:t>
            </a:r>
            <a:endParaRPr kumimoji="1" lang="ja-JP" altLang="en-US" sz="3600" b="1" spc="3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cs typeface="Ebrima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607845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6096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" name="直線コネクタ 4"/>
          <p:cNvCxnSpPr/>
          <p:nvPr/>
        </p:nvCxnSpPr>
        <p:spPr>
          <a:xfrm>
            <a:off x="0" y="1009986"/>
            <a:ext cx="12192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グループ化 8"/>
          <p:cNvGrpSpPr/>
          <p:nvPr/>
        </p:nvGrpSpPr>
        <p:grpSpPr>
          <a:xfrm>
            <a:off x="190501" y="204687"/>
            <a:ext cx="571498" cy="646331"/>
            <a:chOff x="190501" y="204687"/>
            <a:chExt cx="571498" cy="646331"/>
          </a:xfrm>
        </p:grpSpPr>
        <p:sp>
          <p:nvSpPr>
            <p:cNvPr id="7" name="山形 6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山形 7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グループ化 12"/>
          <p:cNvGrpSpPr/>
          <p:nvPr/>
        </p:nvGrpSpPr>
        <p:grpSpPr>
          <a:xfrm>
            <a:off x="804281" y="204686"/>
            <a:ext cx="571498" cy="646331"/>
            <a:chOff x="190501" y="204687"/>
            <a:chExt cx="571498" cy="646331"/>
          </a:xfrm>
        </p:grpSpPr>
        <p:sp>
          <p:nvSpPr>
            <p:cNvPr id="14" name="山形 13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山形 14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11" name="표 10"/>
          <p:cNvGraphicFramePr>
            <a:graphicFrameLocks noGrp="1"/>
          </p:cNvGraphicFramePr>
          <p:nvPr/>
        </p:nvGraphicFramePr>
        <p:xfrm>
          <a:off x="2900218" y="1815283"/>
          <a:ext cx="6391564" cy="3169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95782">
                  <a:extLst>
                    <a:ext uri="{9D8B030D-6E8A-4147-A177-3AD203B41FA5}">
                      <a16:colId xmlns:a16="http://schemas.microsoft.com/office/drawing/2014/main" val="2941304215"/>
                    </a:ext>
                  </a:extLst>
                </a:gridCol>
                <a:gridCol w="3195782">
                  <a:extLst>
                    <a:ext uri="{9D8B030D-6E8A-4147-A177-3AD203B41FA5}">
                      <a16:colId xmlns:a16="http://schemas.microsoft.com/office/drawing/2014/main" val="22694634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SHIFT</a:t>
                      </a:r>
                      <a:endParaRPr lang="ko-KR" altLang="en-US" sz="20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 smtClean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11001011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22277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1</a:t>
                      </a:r>
                      <a:endParaRPr lang="ko-KR" altLang="en-US" sz="20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10010111</a:t>
                      </a:r>
                      <a:endParaRPr lang="ko-KR" altLang="en-US" sz="20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02646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2</a:t>
                      </a:r>
                      <a:endParaRPr lang="ko-KR" altLang="en-US" sz="20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 smtClean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00101111</a:t>
                      </a:r>
                      <a:endParaRPr lang="ko-KR" altLang="en-US" sz="2000" dirty="0" smtClean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2495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3</a:t>
                      </a:r>
                      <a:endParaRPr lang="ko-KR" altLang="en-US" sz="20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01011110</a:t>
                      </a:r>
                      <a:endParaRPr lang="ko-KR" altLang="en-US" sz="20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79683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4</a:t>
                      </a:r>
                      <a:endParaRPr lang="ko-KR" altLang="en-US" sz="20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10111100</a:t>
                      </a:r>
                      <a:endParaRPr lang="ko-KR" altLang="en-US" sz="20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19474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5</a:t>
                      </a:r>
                      <a:endParaRPr lang="ko-KR" altLang="en-US" sz="20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01111001</a:t>
                      </a:r>
                      <a:endParaRPr lang="ko-KR" altLang="en-US" sz="20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524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6</a:t>
                      </a:r>
                      <a:endParaRPr lang="ko-KR" altLang="en-US" sz="20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11110010</a:t>
                      </a:r>
                      <a:endParaRPr lang="ko-KR" altLang="en-US" sz="20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99946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7</a:t>
                      </a:r>
                      <a:endParaRPr lang="ko-KR" altLang="en-US" sz="20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11100101</a:t>
                      </a:r>
                      <a:endParaRPr lang="ko-KR" altLang="en-US" sz="20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3893473"/>
                  </a:ext>
                </a:extLst>
              </a:tr>
            </a:tbl>
          </a:graphicData>
        </a:graphic>
      </p:graphicFrame>
      <p:sp>
        <p:nvSpPr>
          <p:cNvPr id="3" name="오른쪽 중괄호 2"/>
          <p:cNvSpPr/>
          <p:nvPr/>
        </p:nvSpPr>
        <p:spPr>
          <a:xfrm>
            <a:off x="9596582" y="1815283"/>
            <a:ext cx="332509" cy="3169920"/>
          </a:xfrm>
          <a:prstGeom prst="rightBrac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등호 15"/>
          <p:cNvSpPr/>
          <p:nvPr/>
        </p:nvSpPr>
        <p:spPr>
          <a:xfrm>
            <a:off x="10346924" y="2975370"/>
            <a:ext cx="1004567" cy="849745"/>
          </a:xfrm>
          <a:prstGeom prst="mathEqual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テキスト ボックス 2"/>
          <p:cNvSpPr txBox="1"/>
          <p:nvPr/>
        </p:nvSpPr>
        <p:spPr>
          <a:xfrm>
            <a:off x="1418061" y="206172"/>
            <a:ext cx="58384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ja-JP" sz="3600" b="1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cs typeface="Ebrima" panose="02000000000000000000" pitchFamily="2" charset="0"/>
              </a:rPr>
              <a:t>Rotation-invariant LBP</a:t>
            </a:r>
            <a:endParaRPr kumimoji="1" lang="ja-JP" altLang="en-US" sz="3600" b="1" spc="3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cs typeface="Ebrima" panose="02000000000000000000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387574" y="2446058"/>
            <a:ext cx="340875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800" dirty="0" smtClean="0">
                <a:solidFill>
                  <a:srgbClr val="FF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1/8</a:t>
            </a:r>
            <a:endParaRPr lang="ko-KR" altLang="en-US" sz="13800" dirty="0">
              <a:solidFill>
                <a:srgbClr val="FF000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1367968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37" b="4687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" name="グループ化 2"/>
          <p:cNvGrpSpPr/>
          <p:nvPr/>
        </p:nvGrpSpPr>
        <p:grpSpPr>
          <a:xfrm>
            <a:off x="0" y="0"/>
            <a:ext cx="8496300" cy="6858000"/>
            <a:chOff x="0" y="0"/>
            <a:chExt cx="8496300" cy="6858000"/>
          </a:xfrm>
        </p:grpSpPr>
        <p:sp>
          <p:nvSpPr>
            <p:cNvPr id="4" name="直角三角形 3"/>
            <p:cNvSpPr/>
            <p:nvPr/>
          </p:nvSpPr>
          <p:spPr>
            <a:xfrm rot="5400000">
              <a:off x="819150" y="-819150"/>
              <a:ext cx="6858000" cy="8496300"/>
            </a:xfrm>
            <a:prstGeom prst="rtTriangle">
              <a:avLst/>
            </a:prstGeom>
            <a:solidFill>
              <a:schemeClr val="tx1">
                <a:lumMod val="85000"/>
                <a:lumOff val="1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" name="テキスト ボックス 4"/>
            <p:cNvSpPr txBox="1"/>
            <p:nvPr/>
          </p:nvSpPr>
          <p:spPr>
            <a:xfrm>
              <a:off x="400050" y="1028700"/>
              <a:ext cx="2247731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6000" b="1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Part 3</a:t>
              </a:r>
              <a:endParaRPr kumimoji="1" lang="ja-JP" altLang="en-US" sz="6000" b="1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6" name="テキスト ボックス 5"/>
            <p:cNvSpPr txBox="1"/>
            <p:nvPr/>
          </p:nvSpPr>
          <p:spPr>
            <a:xfrm>
              <a:off x="400050" y="2044363"/>
              <a:ext cx="170431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4000" dirty="0" smtClean="0">
                  <a:solidFill>
                    <a:schemeClr val="bg1"/>
                  </a:solidFill>
                  <a:latin typeface="Century Gothic" panose="020B0502020202020204" pitchFamily="34" charset="0"/>
                  <a:ea typeface="Ebrima" panose="02000000000000000000" pitchFamily="2" charset="0"/>
                  <a:cs typeface="Ebrima" panose="02000000000000000000" pitchFamily="2" charset="0"/>
                </a:rPr>
                <a:t>CODE</a:t>
              </a:r>
              <a:endParaRPr lang="en-US" altLang="ja-JP" sz="4000" dirty="0">
                <a:solidFill>
                  <a:schemeClr val="bg1"/>
                </a:solidFill>
                <a:latin typeface="Century Gothic" panose="020B0502020202020204" pitchFamily="34" charset="0"/>
                <a:ea typeface="Ebrima" panose="02000000000000000000" pitchFamily="2" charset="0"/>
                <a:cs typeface="Ebrima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1580878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6096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" name="直線コネクタ 4"/>
          <p:cNvCxnSpPr/>
          <p:nvPr/>
        </p:nvCxnSpPr>
        <p:spPr>
          <a:xfrm>
            <a:off x="0" y="1009986"/>
            <a:ext cx="12192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グループ化 8"/>
          <p:cNvGrpSpPr/>
          <p:nvPr/>
        </p:nvGrpSpPr>
        <p:grpSpPr>
          <a:xfrm>
            <a:off x="190501" y="204687"/>
            <a:ext cx="571498" cy="646331"/>
            <a:chOff x="190501" y="204687"/>
            <a:chExt cx="571498" cy="646331"/>
          </a:xfrm>
        </p:grpSpPr>
        <p:sp>
          <p:nvSpPr>
            <p:cNvPr id="7" name="山形 6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山形 7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グループ化 12"/>
          <p:cNvGrpSpPr/>
          <p:nvPr/>
        </p:nvGrpSpPr>
        <p:grpSpPr>
          <a:xfrm>
            <a:off x="804281" y="204686"/>
            <a:ext cx="571498" cy="646331"/>
            <a:chOff x="190501" y="204687"/>
            <a:chExt cx="571498" cy="646331"/>
          </a:xfrm>
        </p:grpSpPr>
        <p:sp>
          <p:nvSpPr>
            <p:cNvPr id="14" name="山形 13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山形 14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0" name="テキスト ボックス 2"/>
          <p:cNvSpPr txBox="1"/>
          <p:nvPr/>
        </p:nvSpPr>
        <p:spPr>
          <a:xfrm>
            <a:off x="1418061" y="204685"/>
            <a:ext cx="24881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ja-JP" sz="3600" b="1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cs typeface="Ebrima" panose="02000000000000000000" pitchFamily="2" charset="0"/>
              </a:rPr>
              <a:t>CODE [4]</a:t>
            </a:r>
            <a:endParaRPr kumimoji="1" lang="ja-JP" altLang="en-US" sz="3600" b="1" spc="3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cs typeface="Ebrima" panose="02000000000000000000" pitchFamily="2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76249" y="1445951"/>
            <a:ext cx="10429173" cy="12958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GitHub: </a:t>
            </a:r>
            <a:r>
              <a:rPr lang="en-US" altLang="ko-KR" dirty="0" err="1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ipynb</a:t>
            </a:r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</a:t>
            </a:r>
            <a:r>
              <a:rPr lang="en-US" altLang="ko-KR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hlinkClick r:id="rId2"/>
              </a:rPr>
              <a:t>https://</a:t>
            </a:r>
            <a:r>
              <a:rPr lang="ko-KR" altLang="en-US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hlinkClick r:id="rId2"/>
              </a:rPr>
              <a:t>goo.gl/N3bQ8p</a:t>
            </a:r>
            <a:r>
              <a:rPr lang="ko-KR" altLang="en-US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en-US" altLang="ko-KR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[4]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GitHub: </a:t>
            </a:r>
            <a:r>
              <a:rPr lang="en-US" altLang="ko-KR" dirty="0" err="1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py</a:t>
            </a:r>
            <a:r>
              <a:rPr lang="en-US" altLang="ko-KR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 </a:t>
            </a:r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hlinkClick r:id="rId3"/>
              </a:rPr>
              <a:t>https://</a:t>
            </a:r>
            <a:r>
              <a:rPr lang="en-US" altLang="ko-KR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hlinkClick r:id="rId3"/>
              </a:rPr>
              <a:t>goo.gl/nwjtoV [4</a:t>
            </a:r>
            <a:r>
              <a:rPr lang="en-US" altLang="ko-KR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]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err="1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NBViewer</a:t>
            </a:r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 </a:t>
            </a:r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hlinkClick r:id="rId4"/>
              </a:rPr>
              <a:t>https://</a:t>
            </a:r>
            <a:r>
              <a:rPr lang="en-US" altLang="ko-KR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hlinkClick r:id="rId4"/>
              </a:rPr>
              <a:t>goo.gl/pCxFWB</a:t>
            </a:r>
            <a:r>
              <a:rPr lang="en-US" altLang="ko-KR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[4]</a:t>
            </a:r>
            <a:endParaRPr lang="ko-KR" altLang="en-US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49987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6096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" name="直線コネクタ 4"/>
          <p:cNvCxnSpPr/>
          <p:nvPr/>
        </p:nvCxnSpPr>
        <p:spPr>
          <a:xfrm>
            <a:off x="0" y="1009986"/>
            <a:ext cx="12192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グループ化 8"/>
          <p:cNvGrpSpPr/>
          <p:nvPr/>
        </p:nvGrpSpPr>
        <p:grpSpPr>
          <a:xfrm>
            <a:off x="190501" y="204687"/>
            <a:ext cx="571498" cy="646331"/>
            <a:chOff x="190501" y="204687"/>
            <a:chExt cx="571498" cy="646331"/>
          </a:xfrm>
        </p:grpSpPr>
        <p:sp>
          <p:nvSpPr>
            <p:cNvPr id="7" name="山形 6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山形 7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グループ化 12"/>
          <p:cNvGrpSpPr/>
          <p:nvPr/>
        </p:nvGrpSpPr>
        <p:grpSpPr>
          <a:xfrm>
            <a:off x="804281" y="204686"/>
            <a:ext cx="571498" cy="646331"/>
            <a:chOff x="190501" y="204687"/>
            <a:chExt cx="571498" cy="646331"/>
          </a:xfrm>
        </p:grpSpPr>
        <p:sp>
          <p:nvSpPr>
            <p:cNvPr id="14" name="山形 13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山形 14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0" name="テキスト ボックス 2"/>
          <p:cNvSpPr txBox="1"/>
          <p:nvPr/>
        </p:nvSpPr>
        <p:spPr>
          <a:xfrm>
            <a:off x="1418061" y="204685"/>
            <a:ext cx="24881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ja-JP" sz="3600" b="1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cs typeface="Ebrima" panose="02000000000000000000" pitchFamily="2" charset="0"/>
              </a:rPr>
              <a:t>CODE [4]</a:t>
            </a:r>
            <a:endParaRPr kumimoji="1" lang="ja-JP" altLang="en-US" sz="3600" b="1" spc="3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cs typeface="Ebrima" panose="02000000000000000000" pitchFamily="2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3698" y="1535401"/>
            <a:ext cx="3821690" cy="382169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497" y="1535401"/>
            <a:ext cx="3821691" cy="382169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073698" y="5357091"/>
            <a:ext cx="3821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Texture #1: brick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950497" y="5357091"/>
            <a:ext cx="3821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Texture #2: grass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1622887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6096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" name="直線コネクタ 4"/>
          <p:cNvCxnSpPr/>
          <p:nvPr/>
        </p:nvCxnSpPr>
        <p:spPr>
          <a:xfrm>
            <a:off x="0" y="1009986"/>
            <a:ext cx="12192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グループ化 8"/>
          <p:cNvGrpSpPr/>
          <p:nvPr/>
        </p:nvGrpSpPr>
        <p:grpSpPr>
          <a:xfrm>
            <a:off x="190501" y="204687"/>
            <a:ext cx="571498" cy="646331"/>
            <a:chOff x="190501" y="204687"/>
            <a:chExt cx="571498" cy="646331"/>
          </a:xfrm>
        </p:grpSpPr>
        <p:sp>
          <p:nvSpPr>
            <p:cNvPr id="7" name="山形 6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山形 7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グループ化 12"/>
          <p:cNvGrpSpPr/>
          <p:nvPr/>
        </p:nvGrpSpPr>
        <p:grpSpPr>
          <a:xfrm>
            <a:off x="804281" y="204686"/>
            <a:ext cx="571498" cy="646331"/>
            <a:chOff x="190501" y="204687"/>
            <a:chExt cx="571498" cy="646331"/>
          </a:xfrm>
        </p:grpSpPr>
        <p:sp>
          <p:nvSpPr>
            <p:cNvPr id="14" name="山形 13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山形 14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0" name="テキスト ボックス 2"/>
          <p:cNvSpPr txBox="1"/>
          <p:nvPr/>
        </p:nvSpPr>
        <p:spPr>
          <a:xfrm>
            <a:off x="1418061" y="204685"/>
            <a:ext cx="24881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ja-JP" sz="3600" b="1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cs typeface="Ebrima" panose="02000000000000000000" pitchFamily="2" charset="0"/>
              </a:rPr>
              <a:t>CODE [4]</a:t>
            </a:r>
            <a:endParaRPr kumimoji="1" lang="ja-JP" altLang="en-US" sz="3600" b="1" spc="3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cs typeface="Ebrima" panose="02000000000000000000" pitchFamily="2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185155" y="6254521"/>
            <a:ext cx="3821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Texture #1: brick LPB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281" y="1009982"/>
            <a:ext cx="10741891" cy="527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90937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6096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" name="直線コネクタ 4"/>
          <p:cNvCxnSpPr/>
          <p:nvPr/>
        </p:nvCxnSpPr>
        <p:spPr>
          <a:xfrm>
            <a:off x="0" y="1009986"/>
            <a:ext cx="12192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グループ化 8"/>
          <p:cNvGrpSpPr/>
          <p:nvPr/>
        </p:nvGrpSpPr>
        <p:grpSpPr>
          <a:xfrm>
            <a:off x="190501" y="204687"/>
            <a:ext cx="571498" cy="646331"/>
            <a:chOff x="190501" y="204687"/>
            <a:chExt cx="571498" cy="646331"/>
          </a:xfrm>
        </p:grpSpPr>
        <p:sp>
          <p:nvSpPr>
            <p:cNvPr id="7" name="山形 6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山形 7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グループ化 12"/>
          <p:cNvGrpSpPr/>
          <p:nvPr/>
        </p:nvGrpSpPr>
        <p:grpSpPr>
          <a:xfrm>
            <a:off x="804281" y="204686"/>
            <a:ext cx="571498" cy="646331"/>
            <a:chOff x="190501" y="204687"/>
            <a:chExt cx="571498" cy="646331"/>
          </a:xfrm>
        </p:grpSpPr>
        <p:sp>
          <p:nvSpPr>
            <p:cNvPr id="14" name="山形 13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山形 14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0" name="テキスト ボックス 2"/>
          <p:cNvSpPr txBox="1"/>
          <p:nvPr/>
        </p:nvSpPr>
        <p:spPr>
          <a:xfrm>
            <a:off x="1418061" y="204685"/>
            <a:ext cx="24881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ja-JP" sz="3600" b="1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cs typeface="Ebrima" panose="02000000000000000000" pitchFamily="2" charset="0"/>
              </a:rPr>
              <a:t>CODE [4]</a:t>
            </a:r>
            <a:endParaRPr kumimoji="1" lang="ja-JP" altLang="en-US" sz="3600" b="1" spc="3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cs typeface="Ebrima" panose="02000000000000000000" pitchFamily="2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185155" y="6254521"/>
            <a:ext cx="3821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Texture #2: grass LPB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281" y="1009980"/>
            <a:ext cx="10741892" cy="527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06234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6096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" name="直線コネクタ 4"/>
          <p:cNvCxnSpPr/>
          <p:nvPr/>
        </p:nvCxnSpPr>
        <p:spPr>
          <a:xfrm>
            <a:off x="0" y="1009986"/>
            <a:ext cx="12192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グループ化 8"/>
          <p:cNvGrpSpPr/>
          <p:nvPr/>
        </p:nvGrpSpPr>
        <p:grpSpPr>
          <a:xfrm>
            <a:off x="190501" y="204687"/>
            <a:ext cx="571498" cy="646331"/>
            <a:chOff x="190501" y="204687"/>
            <a:chExt cx="571498" cy="646331"/>
          </a:xfrm>
        </p:grpSpPr>
        <p:sp>
          <p:nvSpPr>
            <p:cNvPr id="7" name="山形 6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山形 7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グループ化 12"/>
          <p:cNvGrpSpPr/>
          <p:nvPr/>
        </p:nvGrpSpPr>
        <p:grpSpPr>
          <a:xfrm>
            <a:off x="804281" y="204686"/>
            <a:ext cx="571498" cy="646331"/>
            <a:chOff x="190501" y="204687"/>
            <a:chExt cx="571498" cy="646331"/>
          </a:xfrm>
        </p:grpSpPr>
        <p:sp>
          <p:nvSpPr>
            <p:cNvPr id="14" name="山形 13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山形 14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0" name="テキスト ボックス 2"/>
          <p:cNvSpPr txBox="1"/>
          <p:nvPr/>
        </p:nvSpPr>
        <p:spPr>
          <a:xfrm>
            <a:off x="1418061" y="204685"/>
            <a:ext cx="24881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ja-JP" sz="3600" b="1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cs typeface="Ebrima" panose="02000000000000000000" pitchFamily="2" charset="0"/>
              </a:rPr>
              <a:t>CODE [4]</a:t>
            </a:r>
            <a:endParaRPr kumimoji="1" lang="ja-JP" altLang="en-US" sz="3600" b="1" spc="3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cs typeface="Ebrima" panose="02000000000000000000" pitchFamily="2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185154" y="5631129"/>
            <a:ext cx="3821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Texture #3: TARGET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5155" y="1633379"/>
            <a:ext cx="3821690" cy="3821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8302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6096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" name="直線コネクタ 4"/>
          <p:cNvCxnSpPr/>
          <p:nvPr/>
        </p:nvCxnSpPr>
        <p:spPr>
          <a:xfrm>
            <a:off x="0" y="1009986"/>
            <a:ext cx="12192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グループ化 8"/>
          <p:cNvGrpSpPr/>
          <p:nvPr/>
        </p:nvGrpSpPr>
        <p:grpSpPr>
          <a:xfrm>
            <a:off x="190501" y="204687"/>
            <a:ext cx="571498" cy="646331"/>
            <a:chOff x="190501" y="204687"/>
            <a:chExt cx="571498" cy="646331"/>
          </a:xfrm>
        </p:grpSpPr>
        <p:sp>
          <p:nvSpPr>
            <p:cNvPr id="7" name="山形 6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山形 7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グループ化 12"/>
          <p:cNvGrpSpPr/>
          <p:nvPr/>
        </p:nvGrpSpPr>
        <p:grpSpPr>
          <a:xfrm>
            <a:off x="804281" y="204686"/>
            <a:ext cx="571498" cy="646331"/>
            <a:chOff x="190501" y="204687"/>
            <a:chExt cx="571498" cy="646331"/>
          </a:xfrm>
        </p:grpSpPr>
        <p:sp>
          <p:nvSpPr>
            <p:cNvPr id="14" name="山形 13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山形 14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0" name="テキスト ボックス 2"/>
          <p:cNvSpPr txBox="1"/>
          <p:nvPr/>
        </p:nvSpPr>
        <p:spPr>
          <a:xfrm>
            <a:off x="1418061" y="204685"/>
            <a:ext cx="24881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ja-JP" sz="3600" b="1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cs typeface="Ebrima" panose="02000000000000000000" pitchFamily="2" charset="0"/>
              </a:rPr>
              <a:t>CODE [4]</a:t>
            </a:r>
            <a:endParaRPr kumimoji="1" lang="ja-JP" altLang="en-US" sz="3600" b="1" spc="3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cs typeface="Ebrima" panose="02000000000000000000" pitchFamily="2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185155" y="6254521"/>
            <a:ext cx="3821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Texture #3: target LPB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749" y="1009980"/>
            <a:ext cx="10760501" cy="5279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97859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6096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" name="直線コネクタ 4"/>
          <p:cNvCxnSpPr/>
          <p:nvPr/>
        </p:nvCxnSpPr>
        <p:spPr>
          <a:xfrm>
            <a:off x="0" y="1009986"/>
            <a:ext cx="12192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グループ化 8"/>
          <p:cNvGrpSpPr/>
          <p:nvPr/>
        </p:nvGrpSpPr>
        <p:grpSpPr>
          <a:xfrm>
            <a:off x="190501" y="204687"/>
            <a:ext cx="571498" cy="646331"/>
            <a:chOff x="190501" y="204687"/>
            <a:chExt cx="571498" cy="646331"/>
          </a:xfrm>
        </p:grpSpPr>
        <p:sp>
          <p:nvSpPr>
            <p:cNvPr id="7" name="山形 6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山形 7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グループ化 12"/>
          <p:cNvGrpSpPr/>
          <p:nvPr/>
        </p:nvGrpSpPr>
        <p:grpSpPr>
          <a:xfrm>
            <a:off x="804281" y="204686"/>
            <a:ext cx="571498" cy="646331"/>
            <a:chOff x="190501" y="204687"/>
            <a:chExt cx="571498" cy="646331"/>
          </a:xfrm>
        </p:grpSpPr>
        <p:sp>
          <p:nvSpPr>
            <p:cNvPr id="14" name="山形 13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山形 14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0" name="テキスト ボックス 2"/>
          <p:cNvSpPr txBox="1"/>
          <p:nvPr/>
        </p:nvSpPr>
        <p:spPr>
          <a:xfrm>
            <a:off x="1418061" y="204685"/>
            <a:ext cx="24881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ja-JP" sz="3600" b="1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cs typeface="Ebrima" panose="02000000000000000000" pitchFamily="2" charset="0"/>
              </a:rPr>
              <a:t>CODE [4]</a:t>
            </a:r>
            <a:endParaRPr kumimoji="1" lang="ja-JP" altLang="en-US" sz="3600" b="1" spc="3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cs typeface="Ebrima" panose="02000000000000000000" pitchFamily="2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31405" y="6069852"/>
            <a:ext cx="10129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Brick(left), Grass(center), Target(right)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aphicFrame>
        <p:nvGraphicFramePr>
          <p:cNvPr id="3" name="개체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85420907"/>
              </p:ext>
            </p:extLst>
          </p:nvPr>
        </p:nvGraphicFramePr>
        <p:xfrm>
          <a:off x="1300812" y="988658"/>
          <a:ext cx="9590376" cy="51068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44" r:id="rId3" imgW="12088800" imgH="6437880" progId="">
                  <p:embed/>
                </p:oleObj>
              </mc:Choice>
              <mc:Fallback>
                <p:oleObj r:id="rId3" imgW="12088800" imgH="643788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300812" y="988658"/>
                        <a:ext cx="9590376" cy="510689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8775606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6096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1418061" y="200366"/>
            <a:ext cx="71769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ja-JP" sz="3600" b="1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cs typeface="Ebrima" panose="02000000000000000000" pitchFamily="2" charset="0"/>
              </a:rPr>
              <a:t>The basic LBP operation [1]</a:t>
            </a:r>
            <a:endParaRPr kumimoji="1" lang="ja-JP" altLang="en-US" sz="3600" b="1" spc="3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cs typeface="Ebrima" panose="02000000000000000000" pitchFamily="2" charset="0"/>
            </a:endParaRPr>
          </a:p>
        </p:txBody>
      </p:sp>
      <p:cxnSp>
        <p:nvCxnSpPr>
          <p:cNvPr id="5" name="直線コネクタ 4"/>
          <p:cNvCxnSpPr/>
          <p:nvPr/>
        </p:nvCxnSpPr>
        <p:spPr>
          <a:xfrm>
            <a:off x="0" y="1009986"/>
            <a:ext cx="12192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グループ化 8"/>
          <p:cNvGrpSpPr/>
          <p:nvPr/>
        </p:nvGrpSpPr>
        <p:grpSpPr>
          <a:xfrm>
            <a:off x="190501" y="204687"/>
            <a:ext cx="571498" cy="646331"/>
            <a:chOff x="190501" y="204687"/>
            <a:chExt cx="571498" cy="646331"/>
          </a:xfrm>
        </p:grpSpPr>
        <p:sp>
          <p:nvSpPr>
            <p:cNvPr id="7" name="山形 6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山形 7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グループ化 12"/>
          <p:cNvGrpSpPr/>
          <p:nvPr/>
        </p:nvGrpSpPr>
        <p:grpSpPr>
          <a:xfrm>
            <a:off x="804281" y="204686"/>
            <a:ext cx="571498" cy="646331"/>
            <a:chOff x="190501" y="204687"/>
            <a:chExt cx="571498" cy="646331"/>
          </a:xfrm>
        </p:grpSpPr>
        <p:sp>
          <p:nvSpPr>
            <p:cNvPr id="14" name="山形 13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山形 14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1525675" y="5316447"/>
            <a:ext cx="9140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Samples for LBP </a:t>
            </a:r>
            <a:r>
              <a:rPr lang="en-US" altLang="ko-KR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operations [1]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aphicFrame>
        <p:nvGraphicFramePr>
          <p:cNvPr id="16" name="개체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35164505"/>
              </p:ext>
            </p:extLst>
          </p:nvPr>
        </p:nvGraphicFramePr>
        <p:xfrm>
          <a:off x="1525675" y="1577878"/>
          <a:ext cx="9140645" cy="37385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7" r:id="rId3" imgW="10895040" imgH="4456800" progId="">
                  <p:embed/>
                </p:oleObj>
              </mc:Choice>
              <mc:Fallback>
                <p:oleObj r:id="rId3" imgW="10895040" imgH="4456800" progId="">
                  <p:embed/>
                  <p:pic>
                    <p:nvPicPr>
                      <p:cNvPr id="12" name="개체 1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25675" y="1577878"/>
                        <a:ext cx="9140645" cy="373856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0031447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6096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" name="直線コネクタ 4"/>
          <p:cNvCxnSpPr/>
          <p:nvPr/>
        </p:nvCxnSpPr>
        <p:spPr>
          <a:xfrm>
            <a:off x="0" y="1009986"/>
            <a:ext cx="12192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グループ化 8"/>
          <p:cNvGrpSpPr/>
          <p:nvPr/>
        </p:nvGrpSpPr>
        <p:grpSpPr>
          <a:xfrm>
            <a:off x="190501" y="204687"/>
            <a:ext cx="571498" cy="646331"/>
            <a:chOff x="190501" y="204687"/>
            <a:chExt cx="571498" cy="646331"/>
          </a:xfrm>
        </p:grpSpPr>
        <p:sp>
          <p:nvSpPr>
            <p:cNvPr id="7" name="山形 6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山形 7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グループ化 12"/>
          <p:cNvGrpSpPr/>
          <p:nvPr/>
        </p:nvGrpSpPr>
        <p:grpSpPr>
          <a:xfrm>
            <a:off x="804281" y="204686"/>
            <a:ext cx="571498" cy="646331"/>
            <a:chOff x="190501" y="204687"/>
            <a:chExt cx="571498" cy="646331"/>
          </a:xfrm>
        </p:grpSpPr>
        <p:sp>
          <p:nvSpPr>
            <p:cNvPr id="14" name="山形 13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山形 14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0" name="テキスト ボックス 2"/>
          <p:cNvSpPr txBox="1"/>
          <p:nvPr/>
        </p:nvSpPr>
        <p:spPr>
          <a:xfrm>
            <a:off x="1418061" y="204685"/>
            <a:ext cx="24881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ja-JP" sz="3600" b="1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cs typeface="Ebrima" panose="02000000000000000000" pitchFamily="2" charset="0"/>
              </a:rPr>
              <a:t>CODE [4]</a:t>
            </a:r>
            <a:endParaRPr kumimoji="1" lang="ja-JP" altLang="en-US" sz="3600" b="1" spc="3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cs typeface="Ebrima" panose="02000000000000000000" pitchFamily="2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31405" y="6069852"/>
            <a:ext cx="10129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Brick(left), Grass(center), Target(right)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aphicFrame>
        <p:nvGraphicFramePr>
          <p:cNvPr id="3" name="개체 2"/>
          <p:cNvGraphicFramePr>
            <a:graphicFrameLocks noChangeAspect="1"/>
          </p:cNvGraphicFramePr>
          <p:nvPr/>
        </p:nvGraphicFramePr>
        <p:xfrm>
          <a:off x="1300812" y="988658"/>
          <a:ext cx="9590376" cy="51068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68" r:id="rId3" imgW="12088800" imgH="6437880" progId="">
                  <p:embed/>
                </p:oleObj>
              </mc:Choice>
              <mc:Fallback>
                <p:oleObj r:id="rId3" imgW="12088800" imgH="6437880" progId="">
                  <p:embed/>
                  <p:pic>
                    <p:nvPicPr>
                      <p:cNvPr id="3" name="개체 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300812" y="988658"/>
                        <a:ext cx="9590376" cy="510689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2122105" y="2780145"/>
            <a:ext cx="185178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 smtClean="0">
                <a:solidFill>
                  <a:srgbClr val="FF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76%</a:t>
            </a:r>
            <a:endParaRPr lang="ko-KR" altLang="en-US" sz="6000" dirty="0">
              <a:solidFill>
                <a:srgbClr val="FF000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274706" y="2780145"/>
            <a:ext cx="185178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 smtClean="0">
                <a:solidFill>
                  <a:srgbClr val="FF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19%</a:t>
            </a:r>
            <a:endParaRPr lang="ko-KR" altLang="en-US" sz="6000" dirty="0">
              <a:solidFill>
                <a:srgbClr val="FF000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421351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61" b="476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" name="グループ化 2"/>
          <p:cNvGrpSpPr/>
          <p:nvPr/>
        </p:nvGrpSpPr>
        <p:grpSpPr>
          <a:xfrm>
            <a:off x="0" y="0"/>
            <a:ext cx="8496300" cy="6858000"/>
            <a:chOff x="0" y="0"/>
            <a:chExt cx="8496300" cy="6858000"/>
          </a:xfrm>
        </p:grpSpPr>
        <p:sp>
          <p:nvSpPr>
            <p:cNvPr id="4" name="直角三角形 3"/>
            <p:cNvSpPr/>
            <p:nvPr/>
          </p:nvSpPr>
          <p:spPr>
            <a:xfrm rot="5400000">
              <a:off x="819150" y="-819150"/>
              <a:ext cx="6858000" cy="8496300"/>
            </a:xfrm>
            <a:prstGeom prst="rtTriangle">
              <a:avLst/>
            </a:prstGeom>
            <a:solidFill>
              <a:schemeClr val="tx1">
                <a:lumMod val="85000"/>
                <a:lumOff val="1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" name="テキスト ボックス 4"/>
            <p:cNvSpPr txBox="1"/>
            <p:nvPr/>
          </p:nvSpPr>
          <p:spPr>
            <a:xfrm>
              <a:off x="400050" y="1028700"/>
              <a:ext cx="2247731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6000" b="1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Part 4</a:t>
              </a:r>
              <a:endParaRPr kumimoji="1" lang="ja-JP" altLang="en-US" sz="6000" b="1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6" name="テキスト ボックス 5"/>
            <p:cNvSpPr txBox="1"/>
            <p:nvPr/>
          </p:nvSpPr>
          <p:spPr>
            <a:xfrm>
              <a:off x="400050" y="2044363"/>
              <a:ext cx="3219151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4000" dirty="0" smtClean="0">
                  <a:solidFill>
                    <a:schemeClr val="bg1"/>
                  </a:solidFill>
                  <a:latin typeface="Century Gothic" panose="020B0502020202020204" pitchFamily="34" charset="0"/>
                  <a:ea typeface="Ebrima" panose="02000000000000000000" pitchFamily="2" charset="0"/>
                  <a:cs typeface="Ebrima" panose="02000000000000000000" pitchFamily="2" charset="0"/>
                </a:rPr>
                <a:t>Application </a:t>
              </a:r>
            </a:p>
            <a:p>
              <a:r>
                <a:rPr lang="en-US" altLang="ja-JP" sz="4000" dirty="0" smtClean="0">
                  <a:solidFill>
                    <a:schemeClr val="bg1"/>
                  </a:solidFill>
                  <a:latin typeface="Century Gothic" panose="020B0502020202020204" pitchFamily="34" charset="0"/>
                  <a:ea typeface="Ebrima" panose="02000000000000000000" pitchFamily="2" charset="0"/>
                  <a:cs typeface="Ebrima" panose="02000000000000000000" pitchFamily="2" charset="0"/>
                </a:rPr>
                <a:t>and </a:t>
              </a:r>
            </a:p>
            <a:p>
              <a:r>
                <a:rPr lang="en-US" altLang="ja-JP" sz="4000" dirty="0" smtClean="0">
                  <a:solidFill>
                    <a:schemeClr val="bg1"/>
                  </a:solidFill>
                  <a:latin typeface="Century Gothic" panose="020B0502020202020204" pitchFamily="34" charset="0"/>
                  <a:ea typeface="Ebrima" panose="02000000000000000000" pitchFamily="2" charset="0"/>
                  <a:cs typeface="Ebrima" panose="02000000000000000000" pitchFamily="2" charset="0"/>
                </a:rPr>
                <a:t>Summary</a:t>
              </a:r>
              <a:endParaRPr kumimoji="1" lang="ja-JP" altLang="en-US" sz="4000" dirty="0">
                <a:solidFill>
                  <a:schemeClr val="bg1"/>
                </a:solidFill>
                <a:latin typeface="Century Gothic" panose="020B0502020202020204" pitchFamily="34" charset="0"/>
                <a:cs typeface="Ebrima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9466459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6096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1417544" y="204686"/>
            <a:ext cx="20217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ja-JP" sz="3600" b="1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Ebrima" panose="02000000000000000000" pitchFamily="2" charset="0"/>
                <a:cs typeface="Ebrima" panose="02000000000000000000" pitchFamily="2" charset="0"/>
              </a:rPr>
              <a:t>MB-LBP</a:t>
            </a:r>
            <a:endParaRPr kumimoji="1" lang="ja-JP" altLang="en-US" sz="3600" b="1" spc="3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cs typeface="Ebrima" panose="02000000000000000000" pitchFamily="2" charset="0"/>
            </a:endParaRPr>
          </a:p>
        </p:txBody>
      </p:sp>
      <p:cxnSp>
        <p:nvCxnSpPr>
          <p:cNvPr id="5" name="直線コネクタ 4"/>
          <p:cNvCxnSpPr/>
          <p:nvPr/>
        </p:nvCxnSpPr>
        <p:spPr>
          <a:xfrm>
            <a:off x="0" y="1019611"/>
            <a:ext cx="12192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グループ化 8"/>
          <p:cNvGrpSpPr/>
          <p:nvPr/>
        </p:nvGrpSpPr>
        <p:grpSpPr>
          <a:xfrm>
            <a:off x="190501" y="204687"/>
            <a:ext cx="571498" cy="646331"/>
            <a:chOff x="190501" y="204687"/>
            <a:chExt cx="571498" cy="646331"/>
          </a:xfrm>
        </p:grpSpPr>
        <p:sp>
          <p:nvSpPr>
            <p:cNvPr id="7" name="山形 6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山形 7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グループ化 12"/>
          <p:cNvGrpSpPr/>
          <p:nvPr/>
        </p:nvGrpSpPr>
        <p:grpSpPr>
          <a:xfrm>
            <a:off x="804281" y="204686"/>
            <a:ext cx="571498" cy="646331"/>
            <a:chOff x="190501" y="204687"/>
            <a:chExt cx="571498" cy="646331"/>
          </a:xfrm>
        </p:grpSpPr>
        <p:sp>
          <p:nvSpPr>
            <p:cNvPr id="14" name="山形 13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山形 14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6" name="テキスト ボックス 35"/>
          <p:cNvSpPr txBox="1"/>
          <p:nvPr/>
        </p:nvSpPr>
        <p:spPr>
          <a:xfrm>
            <a:off x="6096000" y="1337243"/>
            <a:ext cx="5397500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600" dirty="0"/>
              <a:t>In this paper, we propose a novel representation, called Multi-scale Block Local Binary Pattern (MB-LBP), and apply it to face recognition. The Local Binary Pattern (LBP) has been proved to be effective for image representation, but it is too local to be robust. </a:t>
            </a:r>
            <a:r>
              <a:rPr lang="en-US" altLang="ko-KR" sz="1600" b="1" dirty="0">
                <a:solidFill>
                  <a:srgbClr val="FF0000"/>
                </a:solidFill>
              </a:rPr>
              <a:t>In MB-LBP, the computation is done based on average values of block </a:t>
            </a:r>
            <a:r>
              <a:rPr lang="en-US" altLang="ko-KR" sz="1600" b="1" dirty="0" err="1">
                <a:solidFill>
                  <a:srgbClr val="FF0000"/>
                </a:solidFill>
              </a:rPr>
              <a:t>subregions</a:t>
            </a:r>
            <a:r>
              <a:rPr lang="en-US" altLang="ko-KR" sz="1600" b="1" dirty="0">
                <a:solidFill>
                  <a:srgbClr val="FF0000"/>
                </a:solidFill>
              </a:rPr>
              <a:t>, instead of individual pixels.</a:t>
            </a:r>
            <a:r>
              <a:rPr lang="en-US" altLang="ko-KR" sz="1600" dirty="0">
                <a:solidFill>
                  <a:srgbClr val="FF0000"/>
                </a:solidFill>
              </a:rPr>
              <a:t> </a:t>
            </a:r>
            <a:r>
              <a:rPr lang="en-US" altLang="ko-KR" sz="1600" dirty="0"/>
              <a:t>In this way, MB-LBP code presents several advantages: (1) It is more robust than LBP; (2) it encodes not only microstructures but also macrostructures of image patterns, and hence provides a more complete image representation than the basic LBP operator; and (3) MB-LBP can be computed very efficiently using integral images. Furthermore, in order to reflect the uniform appearance of MB-LBP, we redefine the uniform patterns via statistical analysis. Finally, </a:t>
            </a:r>
            <a:r>
              <a:rPr lang="en-US" altLang="ko-KR" sz="1600" dirty="0" err="1"/>
              <a:t>AdaBoost</a:t>
            </a:r>
            <a:r>
              <a:rPr lang="en-US" altLang="ko-KR" sz="1600" dirty="0"/>
              <a:t> learning is applied to select most effective uniform MB-LBP features and construct face classifiers. Experiments on Face Recognition Grand Challenge (FRGC) ver2.0 database show that the proposed MB-LBP method significantly outperforms other LBP based face recognition algorithms.</a:t>
            </a:r>
            <a:endParaRPr kumimoji="1" lang="ja-JP" alt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24" name="直線コネクタ 23"/>
          <p:cNvCxnSpPr/>
          <p:nvPr/>
        </p:nvCxnSpPr>
        <p:spPr>
          <a:xfrm>
            <a:off x="5981700" y="1968500"/>
            <a:ext cx="0" cy="3508025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986" name="Picture 2" descr="https://t1.daumcdn.net/cfile/tistory/266BDF4652CE1B1E3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25" y="1337243"/>
            <a:ext cx="5238750" cy="2562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4226725"/>
            <a:ext cx="2258633" cy="226882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4965" y="4032647"/>
            <a:ext cx="2752436" cy="1204507"/>
          </a:xfrm>
          <a:prstGeom prst="rect">
            <a:avLst/>
          </a:prstGeom>
        </p:spPr>
      </p:pic>
      <p:cxnSp>
        <p:nvCxnSpPr>
          <p:cNvPr id="25" name="직선 화살표 연결선 24"/>
          <p:cNvCxnSpPr/>
          <p:nvPr/>
        </p:nvCxnSpPr>
        <p:spPr>
          <a:xfrm flipV="1">
            <a:off x="2412916" y="4634900"/>
            <a:ext cx="635084" cy="72623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035673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6096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1418061" y="204685"/>
            <a:ext cx="25603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ja-JP" sz="3600" b="1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cs typeface="Ebrima" panose="02000000000000000000" pitchFamily="2" charset="0"/>
              </a:rPr>
              <a:t>Summary</a:t>
            </a:r>
            <a:endParaRPr lang="en-US" altLang="ja-JP" sz="3600" b="1" spc="3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cs typeface="Ebrima" panose="02000000000000000000" pitchFamily="2" charset="0"/>
            </a:endParaRPr>
          </a:p>
        </p:txBody>
      </p:sp>
      <p:cxnSp>
        <p:nvCxnSpPr>
          <p:cNvPr id="5" name="直線コネクタ 4"/>
          <p:cNvCxnSpPr/>
          <p:nvPr/>
        </p:nvCxnSpPr>
        <p:spPr>
          <a:xfrm>
            <a:off x="0" y="1009986"/>
            <a:ext cx="12192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グループ化 8"/>
          <p:cNvGrpSpPr/>
          <p:nvPr/>
        </p:nvGrpSpPr>
        <p:grpSpPr>
          <a:xfrm>
            <a:off x="190501" y="204687"/>
            <a:ext cx="571498" cy="646331"/>
            <a:chOff x="190501" y="204687"/>
            <a:chExt cx="571498" cy="646331"/>
          </a:xfrm>
        </p:grpSpPr>
        <p:sp>
          <p:nvSpPr>
            <p:cNvPr id="7" name="山形 6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山形 7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グループ化 12"/>
          <p:cNvGrpSpPr/>
          <p:nvPr/>
        </p:nvGrpSpPr>
        <p:grpSpPr>
          <a:xfrm>
            <a:off x="804281" y="204686"/>
            <a:ext cx="571498" cy="646331"/>
            <a:chOff x="190501" y="204687"/>
            <a:chExt cx="571498" cy="646331"/>
          </a:xfrm>
        </p:grpSpPr>
        <p:sp>
          <p:nvSpPr>
            <p:cNvPr id="14" name="山形 13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山形 14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761999" y="1279019"/>
            <a:ext cx="1112520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간단한</a:t>
            </a:r>
            <a:r>
              <a:rPr lang="en-US" altLang="ko-KR" sz="2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2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연산</a:t>
            </a:r>
            <a:r>
              <a:rPr lang="en-US" altLang="ko-KR" sz="2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2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효율적인 텍스처 오퍼레이터</a:t>
            </a:r>
            <a:endParaRPr lang="en-US" altLang="ko-KR" sz="24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간단한 구현</a:t>
            </a:r>
            <a:endParaRPr lang="en-US" altLang="ko-KR" sz="24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밝기에 적은 영향</a:t>
            </a:r>
            <a:endParaRPr lang="en-US" altLang="ko-KR" sz="24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최근 연구 동향</a:t>
            </a:r>
            <a:endParaRPr lang="en-US" altLang="ko-KR" sz="24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얼굴인식 활용</a:t>
            </a:r>
            <a:endParaRPr lang="en-US" altLang="ko-KR" sz="24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물체 감지</a:t>
            </a:r>
            <a:endParaRPr lang="en-US" altLang="ko-KR" sz="24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9767574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6096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761999" y="204686"/>
            <a:ext cx="32303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ja-JP" sz="3600" b="1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Ebrima" panose="02000000000000000000" pitchFamily="2" charset="0"/>
                <a:cs typeface="Ebrima" panose="02000000000000000000" pitchFamily="2" charset="0"/>
              </a:rPr>
              <a:t>REFERENCES</a:t>
            </a:r>
            <a:endParaRPr kumimoji="1" lang="ja-JP" altLang="en-US" sz="3600" b="1" spc="3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cs typeface="Ebrima" panose="02000000000000000000" pitchFamily="2" charset="0"/>
            </a:endParaRPr>
          </a:p>
        </p:txBody>
      </p:sp>
      <p:cxnSp>
        <p:nvCxnSpPr>
          <p:cNvPr id="5" name="直線コネクタ 4"/>
          <p:cNvCxnSpPr/>
          <p:nvPr/>
        </p:nvCxnSpPr>
        <p:spPr>
          <a:xfrm>
            <a:off x="0" y="1009986"/>
            <a:ext cx="12192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グループ化 8"/>
          <p:cNvGrpSpPr/>
          <p:nvPr/>
        </p:nvGrpSpPr>
        <p:grpSpPr>
          <a:xfrm>
            <a:off x="190501" y="204687"/>
            <a:ext cx="571498" cy="646331"/>
            <a:chOff x="190501" y="204687"/>
            <a:chExt cx="571498" cy="646331"/>
          </a:xfrm>
        </p:grpSpPr>
        <p:sp>
          <p:nvSpPr>
            <p:cNvPr id="7" name="山形 6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山形 7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1" name="テキスト ボックス 30"/>
          <p:cNvSpPr txBox="1"/>
          <p:nvPr/>
        </p:nvSpPr>
        <p:spPr>
          <a:xfrm>
            <a:off x="1247548" y="1390803"/>
            <a:ext cx="108101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T. </a:t>
            </a:r>
            <a:r>
              <a:rPr lang="en-US" altLang="ko-KR" dirty="0" err="1"/>
              <a:t>Ahonen</a:t>
            </a:r>
            <a:r>
              <a:rPr lang="en-US" altLang="ko-KR" dirty="0"/>
              <a:t>, A. </a:t>
            </a:r>
            <a:r>
              <a:rPr lang="en-US" altLang="ko-KR" dirty="0" err="1"/>
              <a:t>Hadid</a:t>
            </a:r>
            <a:r>
              <a:rPr lang="en-US" altLang="ko-KR" dirty="0"/>
              <a:t>, and M. </a:t>
            </a:r>
            <a:r>
              <a:rPr lang="en-US" altLang="ko-KR" dirty="0" err="1"/>
              <a:t>Pietikainen</a:t>
            </a:r>
            <a:r>
              <a:rPr lang="en-US" altLang="ko-KR" dirty="0"/>
              <a:t>, "Face description with local binary patterns: Application to face recognition," </a:t>
            </a:r>
            <a:r>
              <a:rPr lang="en-US" altLang="ko-KR" i="1" dirty="0"/>
              <a:t>IEEE Transactions on Pattern Analysis &amp; Machine Intelligence, </a:t>
            </a:r>
            <a:r>
              <a:rPr lang="en-US" altLang="ko-KR" dirty="0"/>
              <a:t>no. 12, pp. 2037-2041, 2006.</a:t>
            </a:r>
            <a:endParaRPr kumimoji="1" lang="ja-JP" altLang="en-US" sz="2800" spc="3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34" name="正方形/長方形 33"/>
          <p:cNvSpPr/>
          <p:nvPr/>
        </p:nvSpPr>
        <p:spPr>
          <a:xfrm>
            <a:off x="661870" y="1372677"/>
            <a:ext cx="585678" cy="6463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503965" y="1357568"/>
            <a:ext cx="87169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ja-JP" sz="4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1</a:t>
            </a:r>
            <a:endParaRPr kumimoji="1" lang="ja-JP" altLang="en-US" sz="4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62" name="テキスト ボックス 30"/>
          <p:cNvSpPr txBox="1"/>
          <p:nvPr/>
        </p:nvSpPr>
        <p:spPr>
          <a:xfrm>
            <a:off x="1247548" y="2399822"/>
            <a:ext cx="108101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Accessed 01, December, 2018. </a:t>
            </a:r>
            <a:r>
              <a:rPr lang="en-US" altLang="ko-KR" i="1" dirty="0"/>
              <a:t>Local binary patterns - Wikipedia</a:t>
            </a:r>
            <a:r>
              <a:rPr lang="en-US" altLang="ko-KR" dirty="0"/>
              <a:t>. Available: </a:t>
            </a:r>
            <a:r>
              <a:rPr lang="en-US" altLang="ko-KR" u="sng" dirty="0">
                <a:hlinkClick r:id="rId2"/>
              </a:rPr>
              <a:t>https://en.wikipedia.org/wiki/Local_binary_patterns</a:t>
            </a:r>
            <a:endParaRPr kumimoji="1" lang="ja-JP" altLang="en-US" sz="2800" spc="3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63" name="正方形/長方形 33"/>
          <p:cNvSpPr/>
          <p:nvPr/>
        </p:nvSpPr>
        <p:spPr>
          <a:xfrm>
            <a:off x="661870" y="2381696"/>
            <a:ext cx="585678" cy="6463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4" name="テキスト ボックス 10"/>
          <p:cNvSpPr txBox="1"/>
          <p:nvPr/>
        </p:nvSpPr>
        <p:spPr>
          <a:xfrm>
            <a:off x="503965" y="2366587"/>
            <a:ext cx="87169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ja-JP" sz="4400" b="1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2</a:t>
            </a:r>
            <a:endParaRPr kumimoji="1" lang="ja-JP" altLang="en-US" sz="4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65" name="テキスト ボックス 30"/>
          <p:cNvSpPr txBox="1"/>
          <p:nvPr/>
        </p:nvSpPr>
        <p:spPr>
          <a:xfrm>
            <a:off x="1247548" y="3408841"/>
            <a:ext cx="108101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T. </a:t>
            </a:r>
            <a:r>
              <a:rPr lang="en-US" altLang="ko-KR" dirty="0" err="1"/>
              <a:t>Ojala</a:t>
            </a:r>
            <a:r>
              <a:rPr lang="en-US" altLang="ko-KR" dirty="0"/>
              <a:t>, M. </a:t>
            </a:r>
            <a:r>
              <a:rPr lang="en-US" altLang="ko-KR" dirty="0" err="1"/>
              <a:t>Pietikainen</a:t>
            </a:r>
            <a:r>
              <a:rPr lang="en-US" altLang="ko-KR" dirty="0"/>
              <a:t>, and T. </a:t>
            </a:r>
            <a:r>
              <a:rPr lang="en-US" altLang="ko-KR" dirty="0" err="1"/>
              <a:t>Maenpaa</a:t>
            </a:r>
            <a:r>
              <a:rPr lang="en-US" altLang="ko-KR" dirty="0"/>
              <a:t>, "Multiresolution gray-scale and rotation invariant texture classification with local binary patterns," </a:t>
            </a:r>
            <a:r>
              <a:rPr lang="en-US" altLang="ko-KR" i="1" dirty="0"/>
              <a:t>IEEE Transactions on pattern analysis and machine intelligence, </a:t>
            </a:r>
            <a:r>
              <a:rPr lang="en-US" altLang="ko-KR" dirty="0"/>
              <a:t>vol. 24, no. 7, pp. 971-987, 2002.</a:t>
            </a:r>
            <a:endParaRPr kumimoji="1" lang="ja-JP" altLang="en-US" sz="2800" spc="3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66" name="正方形/長方形 33"/>
          <p:cNvSpPr/>
          <p:nvPr/>
        </p:nvSpPr>
        <p:spPr>
          <a:xfrm>
            <a:off x="661870" y="3390715"/>
            <a:ext cx="585678" cy="6463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7" name="テキスト ボックス 10"/>
          <p:cNvSpPr txBox="1"/>
          <p:nvPr/>
        </p:nvSpPr>
        <p:spPr>
          <a:xfrm>
            <a:off x="503965" y="3375606"/>
            <a:ext cx="87169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ja-JP" sz="4400" b="1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3</a:t>
            </a:r>
            <a:endParaRPr kumimoji="1" lang="ja-JP" altLang="en-US" sz="4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68" name="テキスト ボックス 30"/>
          <p:cNvSpPr txBox="1"/>
          <p:nvPr/>
        </p:nvSpPr>
        <p:spPr>
          <a:xfrm>
            <a:off x="1247548" y="4417860"/>
            <a:ext cx="108101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 smtClean="0"/>
              <a:t>Accessed 02</a:t>
            </a:r>
            <a:r>
              <a:rPr lang="en-US" altLang="ja-JP" dirty="0"/>
              <a:t>, December, 2018. </a:t>
            </a:r>
            <a:r>
              <a:rPr lang="en-US" altLang="ja-JP" dirty="0" smtClean="0"/>
              <a:t>“Advanced-Image-Processing/</a:t>
            </a:r>
            <a:r>
              <a:rPr lang="en-US" altLang="ja-JP" dirty="0" err="1" smtClean="0"/>
              <a:t>parkjoonsuu</a:t>
            </a:r>
            <a:r>
              <a:rPr lang="en-US" altLang="ja-JP" dirty="0" smtClean="0"/>
              <a:t>/Advanced-Image-Processing/00_seminar_LBP,” </a:t>
            </a:r>
            <a:r>
              <a:rPr lang="en-US" altLang="ja-JP" dirty="0">
                <a:hlinkClick r:id="rId3"/>
              </a:rPr>
              <a:t>https://</a:t>
            </a:r>
            <a:r>
              <a:rPr lang="en-US" altLang="ja-JP" dirty="0" smtClean="0">
                <a:hlinkClick r:id="rId3"/>
              </a:rPr>
              <a:t>github.com/parkjoonsuu/Advanced-Image-Processing/tree/master/00_seminar_LBP</a:t>
            </a:r>
            <a:r>
              <a:rPr lang="en-US" altLang="ja-JP" dirty="0" smtClean="0"/>
              <a:t> </a:t>
            </a:r>
            <a:endParaRPr kumimoji="1" lang="ja-JP" altLang="en-US" sz="2800" spc="3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69" name="正方形/長方形 33"/>
          <p:cNvSpPr/>
          <p:nvPr/>
        </p:nvSpPr>
        <p:spPr>
          <a:xfrm>
            <a:off x="661870" y="4399734"/>
            <a:ext cx="585678" cy="6463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0" name="テキスト ボックス 10"/>
          <p:cNvSpPr txBox="1"/>
          <p:nvPr/>
        </p:nvSpPr>
        <p:spPr>
          <a:xfrm>
            <a:off x="503965" y="4384625"/>
            <a:ext cx="87169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ja-JP" sz="4400" b="1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4</a:t>
            </a:r>
            <a:endParaRPr kumimoji="1" lang="ja-JP" altLang="en-US" sz="4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71" name="テキスト ボックス 30"/>
          <p:cNvSpPr txBox="1"/>
          <p:nvPr/>
        </p:nvSpPr>
        <p:spPr>
          <a:xfrm>
            <a:off x="1247548" y="5426879"/>
            <a:ext cx="108101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Liao, S., Zhu, X., Lei, Z., Zhang, L., &amp; Li, S. Z. (2007, August</a:t>
            </a:r>
            <a:r>
              <a:rPr lang="en-US" altLang="ko-KR" dirty="0" smtClean="0"/>
              <a:t>). “Learning </a:t>
            </a:r>
            <a:r>
              <a:rPr lang="en-US" altLang="ko-KR" dirty="0"/>
              <a:t>multi-scale block local binary patterns for face </a:t>
            </a:r>
            <a:r>
              <a:rPr lang="en-US" altLang="ko-KR" dirty="0" smtClean="0"/>
              <a:t>recognition,” </a:t>
            </a:r>
            <a:r>
              <a:rPr lang="en-US" altLang="ko-KR" dirty="0"/>
              <a:t>In </a:t>
            </a:r>
            <a:r>
              <a:rPr lang="en-US" altLang="ko-KR" i="1" dirty="0"/>
              <a:t>International Conference on Biometrics</a:t>
            </a:r>
            <a:r>
              <a:rPr lang="en-US" altLang="ko-KR" dirty="0"/>
              <a:t> (pp. 828-837). Springer, Berlin, Heidelberg.</a:t>
            </a:r>
            <a:endParaRPr kumimoji="1" lang="ja-JP" altLang="en-US" sz="2800" spc="3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72" name="正方形/長方形 33"/>
          <p:cNvSpPr/>
          <p:nvPr/>
        </p:nvSpPr>
        <p:spPr>
          <a:xfrm>
            <a:off x="661870" y="5408753"/>
            <a:ext cx="585678" cy="6463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3" name="テキスト ボックス 10"/>
          <p:cNvSpPr txBox="1"/>
          <p:nvPr/>
        </p:nvSpPr>
        <p:spPr>
          <a:xfrm>
            <a:off x="503965" y="5393644"/>
            <a:ext cx="87169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ja-JP" sz="4400" b="1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5</a:t>
            </a:r>
            <a:endParaRPr kumimoji="1" lang="ja-JP" altLang="en-US" sz="4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703344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/>
          <p:cNvSpPr txBox="1"/>
          <p:nvPr/>
        </p:nvSpPr>
        <p:spPr>
          <a:xfrm>
            <a:off x="3182381" y="2705725"/>
            <a:ext cx="582723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8800" b="1" dirty="0">
                <a:solidFill>
                  <a:schemeClr val="bg1"/>
                </a:solidFill>
                <a:latin typeface="Century Gothic" panose="020B0502020202020204" pitchFamily="34" charset="0"/>
              </a:rPr>
              <a:t>Thank You</a:t>
            </a:r>
            <a:endParaRPr kumimoji="1" lang="ja-JP" altLang="en-US" sz="88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733193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6096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1418061" y="204685"/>
            <a:ext cx="71769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ja-JP" sz="36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cs typeface="Ebrima" panose="02000000000000000000" pitchFamily="2" charset="0"/>
              </a:rPr>
              <a:t>The basic LBP operation [1]</a:t>
            </a:r>
            <a:endParaRPr lang="ja-JP" altLang="en-US" sz="3600" b="1" spc="3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cs typeface="Ebrima" panose="02000000000000000000" pitchFamily="2" charset="0"/>
            </a:endParaRPr>
          </a:p>
        </p:txBody>
      </p:sp>
      <p:cxnSp>
        <p:nvCxnSpPr>
          <p:cNvPr id="5" name="直線コネクタ 4"/>
          <p:cNvCxnSpPr/>
          <p:nvPr/>
        </p:nvCxnSpPr>
        <p:spPr>
          <a:xfrm>
            <a:off x="0" y="1009986"/>
            <a:ext cx="12192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グループ化 8"/>
          <p:cNvGrpSpPr/>
          <p:nvPr/>
        </p:nvGrpSpPr>
        <p:grpSpPr>
          <a:xfrm>
            <a:off x="190501" y="204687"/>
            <a:ext cx="571498" cy="646331"/>
            <a:chOff x="190501" y="204687"/>
            <a:chExt cx="571498" cy="646331"/>
          </a:xfrm>
        </p:grpSpPr>
        <p:sp>
          <p:nvSpPr>
            <p:cNvPr id="7" name="山形 6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山形 7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グループ化 12"/>
          <p:cNvGrpSpPr/>
          <p:nvPr/>
        </p:nvGrpSpPr>
        <p:grpSpPr>
          <a:xfrm>
            <a:off x="804281" y="204686"/>
            <a:ext cx="571498" cy="646331"/>
            <a:chOff x="190501" y="204687"/>
            <a:chExt cx="571498" cy="646331"/>
          </a:xfrm>
        </p:grpSpPr>
        <p:sp>
          <p:nvSpPr>
            <p:cNvPr id="14" name="山形 13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山形 14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1833376" y="5063900"/>
            <a:ext cx="85252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Samples for LBP </a:t>
            </a:r>
            <a:r>
              <a:rPr lang="en-US" altLang="ko-KR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operations [1]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aphicFrame>
        <p:nvGraphicFramePr>
          <p:cNvPr id="4" name="개체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88079770"/>
              </p:ext>
            </p:extLst>
          </p:nvPr>
        </p:nvGraphicFramePr>
        <p:xfrm>
          <a:off x="1833376" y="1325331"/>
          <a:ext cx="8525245" cy="37385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1" r:id="rId3" imgW="9929880" imgH="4355280" progId="">
                  <p:embed/>
                </p:oleObj>
              </mc:Choice>
              <mc:Fallback>
                <p:oleObj r:id="rId3" imgW="9929880" imgH="4355280" progId="">
                  <p:embed/>
                  <p:pic>
                    <p:nvPicPr>
                      <p:cNvPr id="4" name="개체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833376" y="1325331"/>
                        <a:ext cx="8525245" cy="373856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713540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6096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" name="直線コネクタ 4"/>
          <p:cNvCxnSpPr/>
          <p:nvPr/>
        </p:nvCxnSpPr>
        <p:spPr>
          <a:xfrm>
            <a:off x="0" y="1009986"/>
            <a:ext cx="12192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グループ化 8"/>
          <p:cNvGrpSpPr/>
          <p:nvPr/>
        </p:nvGrpSpPr>
        <p:grpSpPr>
          <a:xfrm>
            <a:off x="190501" y="204687"/>
            <a:ext cx="571498" cy="646331"/>
            <a:chOff x="190501" y="204687"/>
            <a:chExt cx="571498" cy="646331"/>
          </a:xfrm>
        </p:grpSpPr>
        <p:sp>
          <p:nvSpPr>
            <p:cNvPr id="7" name="山形 6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山形 7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グループ化 12"/>
          <p:cNvGrpSpPr/>
          <p:nvPr/>
        </p:nvGrpSpPr>
        <p:grpSpPr>
          <a:xfrm>
            <a:off x="804281" y="204686"/>
            <a:ext cx="571498" cy="646331"/>
            <a:chOff x="190501" y="204687"/>
            <a:chExt cx="571498" cy="646331"/>
          </a:xfrm>
        </p:grpSpPr>
        <p:sp>
          <p:nvSpPr>
            <p:cNvPr id="14" name="山形 13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山形 14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1833376" y="5063900"/>
            <a:ext cx="85252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Samples for LBP </a:t>
            </a:r>
            <a:r>
              <a:rPr lang="en-US" altLang="ko-KR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operations [1]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aphicFrame>
        <p:nvGraphicFramePr>
          <p:cNvPr id="4" name="개체 3"/>
          <p:cNvGraphicFramePr>
            <a:graphicFrameLocks noChangeAspect="1"/>
          </p:cNvGraphicFramePr>
          <p:nvPr/>
        </p:nvGraphicFramePr>
        <p:xfrm>
          <a:off x="1833376" y="1325331"/>
          <a:ext cx="8525245" cy="37385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5" r:id="rId3" imgW="9929880" imgH="4355280" progId="">
                  <p:embed/>
                </p:oleObj>
              </mc:Choice>
              <mc:Fallback>
                <p:oleObj r:id="rId3" imgW="9929880" imgH="4355280" progId="">
                  <p:embed/>
                  <p:pic>
                    <p:nvPicPr>
                      <p:cNvPr id="4" name="개체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833376" y="1325331"/>
                        <a:ext cx="8525245" cy="373856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직사각형 5"/>
          <p:cNvSpPr/>
          <p:nvPr/>
        </p:nvSpPr>
        <p:spPr>
          <a:xfrm>
            <a:off x="7863839" y="2588452"/>
            <a:ext cx="1210492" cy="116494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テキスト ボックス 2"/>
          <p:cNvSpPr txBox="1"/>
          <p:nvPr/>
        </p:nvSpPr>
        <p:spPr>
          <a:xfrm>
            <a:off x="1418061" y="200366"/>
            <a:ext cx="71769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ja-JP" sz="3600" b="1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cs typeface="Ebrima" panose="02000000000000000000" pitchFamily="2" charset="0"/>
              </a:rPr>
              <a:t>The basic LBP operation [1]</a:t>
            </a:r>
            <a:endParaRPr kumimoji="1" lang="ja-JP" altLang="en-US" sz="3600" b="1" spc="3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cs typeface="Ebrima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631580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6096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" name="直線コネクタ 4"/>
          <p:cNvCxnSpPr/>
          <p:nvPr/>
        </p:nvCxnSpPr>
        <p:spPr>
          <a:xfrm>
            <a:off x="0" y="1009986"/>
            <a:ext cx="12192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グループ化 8"/>
          <p:cNvGrpSpPr/>
          <p:nvPr/>
        </p:nvGrpSpPr>
        <p:grpSpPr>
          <a:xfrm>
            <a:off x="190501" y="204687"/>
            <a:ext cx="571498" cy="646331"/>
            <a:chOff x="190501" y="204687"/>
            <a:chExt cx="571498" cy="646331"/>
          </a:xfrm>
        </p:grpSpPr>
        <p:sp>
          <p:nvSpPr>
            <p:cNvPr id="7" name="山形 6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山形 7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グループ化 12"/>
          <p:cNvGrpSpPr/>
          <p:nvPr/>
        </p:nvGrpSpPr>
        <p:grpSpPr>
          <a:xfrm>
            <a:off x="804281" y="204686"/>
            <a:ext cx="571498" cy="646331"/>
            <a:chOff x="190501" y="204687"/>
            <a:chExt cx="571498" cy="646331"/>
          </a:xfrm>
        </p:grpSpPr>
        <p:sp>
          <p:nvSpPr>
            <p:cNvPr id="14" name="山形 13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山形 14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1833376" y="5063900"/>
            <a:ext cx="85252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Samples for LBP </a:t>
            </a:r>
            <a:r>
              <a:rPr lang="en-US" altLang="ko-KR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operations [1]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aphicFrame>
        <p:nvGraphicFramePr>
          <p:cNvPr id="4" name="개체 3"/>
          <p:cNvGraphicFramePr>
            <a:graphicFrameLocks noChangeAspect="1"/>
          </p:cNvGraphicFramePr>
          <p:nvPr/>
        </p:nvGraphicFramePr>
        <p:xfrm>
          <a:off x="1833376" y="1325331"/>
          <a:ext cx="8525245" cy="37385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0" r:id="rId3" imgW="9929880" imgH="4355280" progId="">
                  <p:embed/>
                </p:oleObj>
              </mc:Choice>
              <mc:Fallback>
                <p:oleObj r:id="rId3" imgW="9929880" imgH="4355280" progId="">
                  <p:embed/>
                  <p:pic>
                    <p:nvPicPr>
                      <p:cNvPr id="4" name="개체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833376" y="1325331"/>
                        <a:ext cx="8525245" cy="373856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직사각형 5"/>
          <p:cNvSpPr/>
          <p:nvPr/>
        </p:nvSpPr>
        <p:spPr>
          <a:xfrm>
            <a:off x="7863839" y="2588452"/>
            <a:ext cx="1210492" cy="116494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위쪽 화살표 20"/>
          <p:cNvSpPr/>
          <p:nvPr/>
        </p:nvSpPr>
        <p:spPr>
          <a:xfrm>
            <a:off x="6740853" y="1473755"/>
            <a:ext cx="1045028" cy="1114697"/>
          </a:xfrm>
          <a:prstGeom prst="upArrow">
            <a:avLst/>
          </a:prstGeom>
          <a:solidFill>
            <a:srgbClr val="FF00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テキスト ボックス 2"/>
          <p:cNvSpPr txBox="1"/>
          <p:nvPr/>
        </p:nvSpPr>
        <p:spPr>
          <a:xfrm>
            <a:off x="1418061" y="200366"/>
            <a:ext cx="71769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ja-JP" sz="3600" b="1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cs typeface="Ebrima" panose="02000000000000000000" pitchFamily="2" charset="0"/>
              </a:rPr>
              <a:t>The basic LBP operation [1]</a:t>
            </a:r>
            <a:endParaRPr kumimoji="1" lang="ja-JP" altLang="en-US" sz="3600" b="1" spc="3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cs typeface="Ebrima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354484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6096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" name="直線コネクタ 4"/>
          <p:cNvCxnSpPr/>
          <p:nvPr/>
        </p:nvCxnSpPr>
        <p:spPr>
          <a:xfrm>
            <a:off x="0" y="1009986"/>
            <a:ext cx="12192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グループ化 8"/>
          <p:cNvGrpSpPr/>
          <p:nvPr/>
        </p:nvGrpSpPr>
        <p:grpSpPr>
          <a:xfrm>
            <a:off x="190501" y="204687"/>
            <a:ext cx="571498" cy="646331"/>
            <a:chOff x="190501" y="204687"/>
            <a:chExt cx="571498" cy="646331"/>
          </a:xfrm>
        </p:grpSpPr>
        <p:sp>
          <p:nvSpPr>
            <p:cNvPr id="7" name="山形 6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山形 7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グループ化 12"/>
          <p:cNvGrpSpPr/>
          <p:nvPr/>
        </p:nvGrpSpPr>
        <p:grpSpPr>
          <a:xfrm>
            <a:off x="804281" y="204686"/>
            <a:ext cx="571498" cy="646331"/>
            <a:chOff x="190501" y="204687"/>
            <a:chExt cx="571498" cy="646331"/>
          </a:xfrm>
        </p:grpSpPr>
        <p:sp>
          <p:nvSpPr>
            <p:cNvPr id="14" name="山形 13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山形 14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1833376" y="5063900"/>
            <a:ext cx="85252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Samples for LBP </a:t>
            </a:r>
            <a:r>
              <a:rPr lang="en-US" altLang="ko-KR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operations [1]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aphicFrame>
        <p:nvGraphicFramePr>
          <p:cNvPr id="4" name="개체 3"/>
          <p:cNvGraphicFramePr>
            <a:graphicFrameLocks noChangeAspect="1"/>
          </p:cNvGraphicFramePr>
          <p:nvPr/>
        </p:nvGraphicFramePr>
        <p:xfrm>
          <a:off x="1833376" y="1325331"/>
          <a:ext cx="8525245" cy="37385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3" r:id="rId3" imgW="9929880" imgH="4355280" progId="">
                  <p:embed/>
                </p:oleObj>
              </mc:Choice>
              <mc:Fallback>
                <p:oleObj r:id="rId3" imgW="9929880" imgH="4355280" progId="">
                  <p:embed/>
                  <p:pic>
                    <p:nvPicPr>
                      <p:cNvPr id="4" name="개체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833376" y="1325331"/>
                        <a:ext cx="8525245" cy="373856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직사각형 5"/>
          <p:cNvSpPr/>
          <p:nvPr/>
        </p:nvSpPr>
        <p:spPr>
          <a:xfrm>
            <a:off x="7863839" y="2588452"/>
            <a:ext cx="1210492" cy="116494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위쪽 화살표 20"/>
          <p:cNvSpPr/>
          <p:nvPr/>
        </p:nvSpPr>
        <p:spPr>
          <a:xfrm>
            <a:off x="6740853" y="1473755"/>
            <a:ext cx="1045028" cy="1114697"/>
          </a:xfrm>
          <a:prstGeom prst="upArrow">
            <a:avLst/>
          </a:prstGeom>
          <a:solidFill>
            <a:srgbClr val="FF00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위쪽 화살표 16"/>
          <p:cNvSpPr/>
          <p:nvPr/>
        </p:nvSpPr>
        <p:spPr>
          <a:xfrm>
            <a:off x="7946571" y="1473754"/>
            <a:ext cx="1045028" cy="1114697"/>
          </a:xfrm>
          <a:prstGeom prst="upArrow">
            <a:avLst/>
          </a:prstGeom>
          <a:solidFill>
            <a:srgbClr val="FF00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テキスト ボックス 2"/>
          <p:cNvSpPr txBox="1"/>
          <p:nvPr/>
        </p:nvSpPr>
        <p:spPr>
          <a:xfrm>
            <a:off x="1418061" y="200366"/>
            <a:ext cx="71769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ja-JP" sz="3600" b="1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cs typeface="Ebrima" panose="02000000000000000000" pitchFamily="2" charset="0"/>
              </a:rPr>
              <a:t>The basic LBP operation [1]</a:t>
            </a:r>
            <a:endParaRPr kumimoji="1" lang="ja-JP" altLang="en-US" sz="3600" b="1" spc="3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cs typeface="Ebrima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892304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6096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" name="直線コネクタ 4"/>
          <p:cNvCxnSpPr/>
          <p:nvPr/>
        </p:nvCxnSpPr>
        <p:spPr>
          <a:xfrm>
            <a:off x="0" y="1009986"/>
            <a:ext cx="12192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グループ化 8"/>
          <p:cNvGrpSpPr/>
          <p:nvPr/>
        </p:nvGrpSpPr>
        <p:grpSpPr>
          <a:xfrm>
            <a:off x="190501" y="204687"/>
            <a:ext cx="571498" cy="646331"/>
            <a:chOff x="190501" y="204687"/>
            <a:chExt cx="571498" cy="646331"/>
          </a:xfrm>
        </p:grpSpPr>
        <p:sp>
          <p:nvSpPr>
            <p:cNvPr id="7" name="山形 6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山形 7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グループ化 12"/>
          <p:cNvGrpSpPr/>
          <p:nvPr/>
        </p:nvGrpSpPr>
        <p:grpSpPr>
          <a:xfrm>
            <a:off x="804281" y="204686"/>
            <a:ext cx="571498" cy="646331"/>
            <a:chOff x="190501" y="204687"/>
            <a:chExt cx="571498" cy="646331"/>
          </a:xfrm>
        </p:grpSpPr>
        <p:sp>
          <p:nvSpPr>
            <p:cNvPr id="14" name="山形 13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山形 14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1833376" y="5063900"/>
            <a:ext cx="85252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Samples for LBP </a:t>
            </a:r>
            <a:r>
              <a:rPr lang="en-US" altLang="ko-KR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operations [1]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aphicFrame>
        <p:nvGraphicFramePr>
          <p:cNvPr id="4" name="개체 3"/>
          <p:cNvGraphicFramePr>
            <a:graphicFrameLocks noChangeAspect="1"/>
          </p:cNvGraphicFramePr>
          <p:nvPr/>
        </p:nvGraphicFramePr>
        <p:xfrm>
          <a:off x="1833376" y="1325331"/>
          <a:ext cx="8525245" cy="37385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7" r:id="rId3" imgW="9929880" imgH="4355280" progId="">
                  <p:embed/>
                </p:oleObj>
              </mc:Choice>
              <mc:Fallback>
                <p:oleObj r:id="rId3" imgW="9929880" imgH="4355280" progId="">
                  <p:embed/>
                  <p:pic>
                    <p:nvPicPr>
                      <p:cNvPr id="4" name="개체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833376" y="1325331"/>
                        <a:ext cx="8525245" cy="373856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직사각형 5"/>
          <p:cNvSpPr/>
          <p:nvPr/>
        </p:nvSpPr>
        <p:spPr>
          <a:xfrm>
            <a:off x="7863839" y="2588452"/>
            <a:ext cx="1210492" cy="116494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위쪽 화살표 20"/>
          <p:cNvSpPr/>
          <p:nvPr/>
        </p:nvSpPr>
        <p:spPr>
          <a:xfrm>
            <a:off x="6740853" y="1473755"/>
            <a:ext cx="1045028" cy="1114697"/>
          </a:xfrm>
          <a:prstGeom prst="upArrow">
            <a:avLst/>
          </a:prstGeom>
          <a:solidFill>
            <a:srgbClr val="FF00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위쪽 화살표 16"/>
          <p:cNvSpPr/>
          <p:nvPr/>
        </p:nvSpPr>
        <p:spPr>
          <a:xfrm>
            <a:off x="7946571" y="1473754"/>
            <a:ext cx="1045028" cy="1114697"/>
          </a:xfrm>
          <a:prstGeom prst="upArrow">
            <a:avLst/>
          </a:prstGeom>
          <a:solidFill>
            <a:srgbClr val="FF00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아래쪽 화살표 17"/>
          <p:cNvSpPr/>
          <p:nvPr/>
        </p:nvSpPr>
        <p:spPr>
          <a:xfrm>
            <a:off x="9152289" y="1473753"/>
            <a:ext cx="1045028" cy="1114697"/>
          </a:xfrm>
          <a:prstGeom prst="downArrow">
            <a:avLst/>
          </a:prstGeom>
          <a:solidFill>
            <a:srgbClr val="FF00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テキスト ボックス 2"/>
          <p:cNvSpPr txBox="1"/>
          <p:nvPr/>
        </p:nvSpPr>
        <p:spPr>
          <a:xfrm>
            <a:off x="1418061" y="200366"/>
            <a:ext cx="71769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ja-JP" sz="3600" b="1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cs typeface="Ebrima" panose="02000000000000000000" pitchFamily="2" charset="0"/>
              </a:rPr>
              <a:t>The basic LBP operation [1]</a:t>
            </a:r>
            <a:endParaRPr kumimoji="1" lang="ja-JP" altLang="en-US" sz="3600" b="1" spc="3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cs typeface="Ebrima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296777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テーマ">
  <a:themeElements>
    <a:clrScheme name="ユーザー定義 3">
      <a:dk1>
        <a:sysClr val="windowText" lastClr="000000"/>
      </a:dk1>
      <a:lt1>
        <a:sysClr val="window" lastClr="FFFFFF"/>
      </a:lt1>
      <a:dk2>
        <a:srgbClr val="2E75B5"/>
      </a:dk2>
      <a:lt2>
        <a:srgbClr val="E7E6E6"/>
      </a:lt2>
      <a:accent1>
        <a:srgbClr val="FEC800"/>
      </a:accent1>
      <a:accent2>
        <a:srgbClr val="E7AB63"/>
      </a:accent2>
      <a:accent3>
        <a:srgbClr val="3A3838"/>
      </a:accent3>
      <a:accent4>
        <a:srgbClr val="757070"/>
      </a:accent4>
      <a:accent5>
        <a:srgbClr val="FFE78F"/>
      </a:accent5>
      <a:accent6>
        <a:srgbClr val="FFF4CB"/>
      </a:accent6>
      <a:hlink>
        <a:srgbClr val="3A1500"/>
      </a:hlink>
      <a:folHlink>
        <a:srgbClr val="3A1500"/>
      </a:folHlink>
    </a:clrScheme>
    <a:fontScheme name="Malgun Gothic">
      <a:majorFont>
        <a:latin typeface="Calibri"/>
        <a:ea typeface="맑은 고딕"/>
        <a:cs typeface=""/>
      </a:majorFont>
      <a:minorFont>
        <a:latin typeface="Calibri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1673</TotalTime>
  <Words>920</Words>
  <Application>Microsoft Office PowerPoint</Application>
  <PresentationFormat>와이드스크린</PresentationFormat>
  <Paragraphs>190</Paragraphs>
  <Slides>45</Slides>
  <Notes>15</Notes>
  <HiddenSlides>0</HiddenSlides>
  <MMClips>0</MMClips>
  <ScaleCrop>false</ScaleCrop>
  <HeadingPairs>
    <vt:vector size="8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0</vt:i4>
      </vt:variant>
      <vt:variant>
        <vt:lpstr>슬라이드 제목</vt:lpstr>
      </vt:variant>
      <vt:variant>
        <vt:i4>45</vt:i4>
      </vt:variant>
    </vt:vector>
  </HeadingPairs>
  <TitlesOfParts>
    <vt:vector size="55" baseType="lpstr">
      <vt:lpstr>나눔스퀘어라운드 Bold</vt:lpstr>
      <vt:lpstr>나눔스퀘어라운드 ExtraBold</vt:lpstr>
      <vt:lpstr>맑은 고딕</vt:lpstr>
      <vt:lpstr>Arial</vt:lpstr>
      <vt:lpstr>Calibri</vt:lpstr>
      <vt:lpstr>Century Gothic</vt:lpstr>
      <vt:lpstr>Ebrima</vt:lpstr>
      <vt:lpstr>Symbol</vt:lpstr>
      <vt:lpstr>Times New Roman</vt:lpstr>
      <vt:lpstr>Office テーマ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Saebyeol Yu</dc:creator>
  <cp:lastModifiedBy>Park Joonsuu</cp:lastModifiedBy>
  <cp:revision>38</cp:revision>
  <dcterms:created xsi:type="dcterms:W3CDTF">2018-08-02T00:16:13Z</dcterms:created>
  <dcterms:modified xsi:type="dcterms:W3CDTF">2018-12-02T10:10:16Z</dcterms:modified>
</cp:coreProperties>
</file>